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12" r:id="rId4"/>
    <p:sldMasterId id="2147483737" r:id="rId5"/>
    <p:sldMasterId id="2147483750" r:id="rId6"/>
    <p:sldMasterId id="2147483763" r:id="rId7"/>
    <p:sldMasterId id="2147483776" r:id="rId8"/>
    <p:sldMasterId id="2147483789" r:id="rId9"/>
    <p:sldMasterId id="2147483802" r:id="rId10"/>
    <p:sldMasterId id="2147484295" r:id="rId11"/>
    <p:sldMasterId id="2147484308" r:id="rId12"/>
    <p:sldMasterId id="2147484321" r:id="rId13"/>
    <p:sldMasterId id="2147484334" r:id="rId14"/>
    <p:sldMasterId id="2147484347" r:id="rId15"/>
    <p:sldMasterId id="2147484360" r:id="rId16"/>
  </p:sldMasterIdLst>
  <p:notesMasterIdLst>
    <p:notesMasterId r:id="rId89"/>
  </p:notesMasterIdLst>
  <p:sldIdLst>
    <p:sldId id="328" r:id="rId17"/>
    <p:sldId id="388" r:id="rId18"/>
    <p:sldId id="389" r:id="rId19"/>
    <p:sldId id="279" r:id="rId20"/>
    <p:sldId id="386" r:id="rId21"/>
    <p:sldId id="387" r:id="rId22"/>
    <p:sldId id="260" r:id="rId23"/>
    <p:sldId id="258" r:id="rId24"/>
    <p:sldId id="390" r:id="rId25"/>
    <p:sldId id="395" r:id="rId26"/>
    <p:sldId id="261" r:id="rId27"/>
    <p:sldId id="263" r:id="rId28"/>
    <p:sldId id="401" r:id="rId29"/>
    <p:sldId id="262" r:id="rId30"/>
    <p:sldId id="259" r:id="rId31"/>
    <p:sldId id="403" r:id="rId32"/>
    <p:sldId id="271" r:id="rId33"/>
    <p:sldId id="265" r:id="rId34"/>
    <p:sldId id="270" r:id="rId35"/>
    <p:sldId id="396" r:id="rId36"/>
    <p:sldId id="379" r:id="rId37"/>
    <p:sldId id="394" r:id="rId38"/>
    <p:sldId id="406" r:id="rId39"/>
    <p:sldId id="398" r:id="rId40"/>
    <p:sldId id="371" r:id="rId41"/>
    <p:sldId id="281" r:id="rId42"/>
    <p:sldId id="282" r:id="rId43"/>
    <p:sldId id="407" r:id="rId44"/>
    <p:sldId id="405" r:id="rId45"/>
    <p:sldId id="399" r:id="rId46"/>
    <p:sldId id="284" r:id="rId47"/>
    <p:sldId id="408" r:id="rId48"/>
    <p:sldId id="384" r:id="rId49"/>
    <p:sldId id="285" r:id="rId50"/>
    <p:sldId id="373" r:id="rId51"/>
    <p:sldId id="375" r:id="rId52"/>
    <p:sldId id="376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7" r:id="rId64"/>
    <p:sldId id="296" r:id="rId65"/>
    <p:sldId id="374" r:id="rId66"/>
    <p:sldId id="377" r:id="rId67"/>
    <p:sldId id="298" r:id="rId68"/>
    <p:sldId id="299" r:id="rId69"/>
    <p:sldId id="300" r:id="rId70"/>
    <p:sldId id="301" r:id="rId71"/>
    <p:sldId id="302" r:id="rId72"/>
    <p:sldId id="303" r:id="rId73"/>
    <p:sldId id="308" r:id="rId74"/>
    <p:sldId id="324" r:id="rId75"/>
    <p:sldId id="325" r:id="rId76"/>
    <p:sldId id="311" r:id="rId77"/>
    <p:sldId id="312" r:id="rId78"/>
    <p:sldId id="326" r:id="rId79"/>
    <p:sldId id="315" r:id="rId80"/>
    <p:sldId id="316" r:id="rId81"/>
    <p:sldId id="317" r:id="rId82"/>
    <p:sldId id="318" r:id="rId83"/>
    <p:sldId id="327" r:id="rId84"/>
    <p:sldId id="320" r:id="rId85"/>
    <p:sldId id="321" r:id="rId86"/>
    <p:sldId id="322" r:id="rId87"/>
    <p:sldId id="400" r:id="rId8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21455D"/>
    <a:srgbClr val="006600"/>
    <a:srgbClr val="009900"/>
    <a:srgbClr val="CC3300"/>
    <a:srgbClr val="31688B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84" Type="http://schemas.openxmlformats.org/officeDocument/2006/relationships/slide" Target="slides/slide68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presProps" Target="presProp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E0AE2-C67B-494C-B32D-9F116F98D1CA}" type="doc">
      <dgm:prSet loTypeId="urn:microsoft.com/office/officeart/2005/8/layout/arrow3" loCatId="relationship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086CF5E-9610-46B2-A205-06665E97081D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000" smtClean="0">
              <a:sym typeface="Wingdings" panose="05000000000000000000" pitchFamily="2" charset="2"/>
            </a:rPr>
            <a:t></a:t>
          </a:r>
          <a:r>
            <a:rPr lang="ru-RU" sz="1800" b="0" smtClean="0"/>
            <a:t>низкий уровень готовности отечественной инновационной продукции для внедрения</a:t>
          </a:r>
        </a:p>
        <a:p>
          <a:pPr algn="l">
            <a:spcAft>
              <a:spcPts val="0"/>
            </a:spcAft>
          </a:pPr>
          <a:r>
            <a:rPr lang="ru-RU" sz="1800" b="0" smtClean="0"/>
            <a:t/>
          </a:r>
          <a:br>
            <a:rPr lang="ru-RU" sz="1800" b="0" smtClean="0"/>
          </a:br>
          <a:r>
            <a:rPr lang="ru-RU" sz="1800" b="0" smtClean="0">
              <a:sym typeface="Wingdings" panose="05000000000000000000" pitchFamily="2" charset="2"/>
            </a:rPr>
            <a:t></a:t>
          </a:r>
          <a:r>
            <a:rPr lang="ru-RU" sz="1800" b="0" smtClean="0"/>
            <a:t>несоответствие характеристик инноваций техническим требованиям Инициатора</a:t>
          </a:r>
        </a:p>
        <a:p>
          <a:pPr algn="l">
            <a:spcAft>
              <a:spcPts val="0"/>
            </a:spcAft>
          </a:pPr>
          <a:r>
            <a:rPr lang="ru-RU" sz="1800" b="0" smtClean="0"/>
            <a:t/>
          </a:r>
          <a:br>
            <a:rPr lang="ru-RU" sz="1800" b="0" smtClean="0"/>
          </a:br>
          <a:r>
            <a:rPr lang="ru-RU" sz="1800" b="0" smtClean="0">
              <a:sym typeface="Wingdings" panose="05000000000000000000" pitchFamily="2" charset="2"/>
            </a:rPr>
            <a:t></a:t>
          </a:r>
          <a:r>
            <a:rPr lang="ru-RU" sz="1800" b="0" smtClean="0"/>
            <a:t>риски поставок, связанные с неисполнением заказа (в т.ч. на НИОКР)</a:t>
          </a:r>
          <a:br>
            <a:rPr lang="ru-RU" sz="1800" b="0" smtClean="0"/>
          </a:br>
          <a:endParaRPr lang="ru-RU" sz="1800" b="0" dirty="0"/>
        </a:p>
      </dgm:t>
    </dgm:pt>
    <dgm:pt modelId="{77F38C58-4F1B-476F-8525-D1679D36E12C}" type="parTrans" cxnId="{6697D9C3-A565-4AF4-A6D2-53AB526C0E50}">
      <dgm:prSet/>
      <dgm:spPr/>
      <dgm:t>
        <a:bodyPr/>
        <a:lstStyle/>
        <a:p>
          <a:endParaRPr lang="ru-RU"/>
        </a:p>
      </dgm:t>
    </dgm:pt>
    <dgm:pt modelId="{6A1DAE45-35FE-4239-B626-AAC8B60334E2}" type="sibTrans" cxnId="{6697D9C3-A565-4AF4-A6D2-53AB526C0E50}">
      <dgm:prSet/>
      <dgm:spPr/>
      <dgm:t>
        <a:bodyPr/>
        <a:lstStyle/>
        <a:p>
          <a:endParaRPr lang="ru-RU"/>
        </a:p>
      </dgm:t>
    </dgm:pt>
    <dgm:pt modelId="{99C75E48-5B45-4367-B03C-5E7AA9A970ED}">
      <dgm:prSet phldrT="[Текст]" custT="1"/>
      <dgm:spPr/>
      <dgm:t>
        <a:bodyPr/>
        <a:lstStyle/>
        <a:p>
          <a:pPr algn="l"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2000" smtClean="0"/>
            <a:t> </a:t>
          </a:r>
          <a:r>
            <a:rPr lang="ru-RU" sz="2000" smtClean="0">
              <a:sym typeface="Wingdings" panose="05000000000000000000" pitchFamily="2" charset="2"/>
            </a:rPr>
            <a:t> </a:t>
          </a:r>
          <a:r>
            <a:rPr lang="ru-RU" sz="1800" smtClean="0"/>
            <a:t>отсутствие информации о потребностях крупного бизнеса в наукоёмких разработках</a:t>
          </a:r>
        </a:p>
        <a:p>
          <a:pPr algn="l"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1800" smtClean="0"/>
            <a:t/>
          </a:r>
          <a:br>
            <a:rPr lang="ru-RU" sz="1800" smtClean="0"/>
          </a:br>
          <a:r>
            <a:rPr lang="ru-RU" sz="1800" smtClean="0">
              <a:sym typeface="Wingdings" panose="05000000000000000000" pitchFamily="2" charset="2"/>
            </a:rPr>
            <a:t> </a:t>
          </a:r>
          <a:r>
            <a:rPr lang="ru-RU" sz="1800" smtClean="0"/>
            <a:t>отсутствие налаженных связей                                  с крупными предприятиями</a:t>
          </a:r>
        </a:p>
        <a:p>
          <a:pPr algn="l"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1800" smtClean="0"/>
            <a:t/>
          </a:r>
          <a:br>
            <a:rPr lang="ru-RU" sz="1800" smtClean="0"/>
          </a:br>
          <a:r>
            <a:rPr lang="ru-RU" sz="1800" smtClean="0">
              <a:sym typeface="Wingdings" panose="05000000000000000000" pitchFamily="2" charset="2"/>
            </a:rPr>
            <a:t> </a:t>
          </a:r>
          <a:r>
            <a:rPr lang="ru-RU" sz="1800" smtClean="0"/>
            <a:t>отсутствие развитой материально-технической базы</a:t>
          </a:r>
          <a:endParaRPr lang="ru-RU" sz="1800" dirty="0"/>
        </a:p>
      </dgm:t>
    </dgm:pt>
    <dgm:pt modelId="{09A8F158-D7DA-4761-A6ED-1334502587D7}" type="parTrans" cxnId="{82720AD5-901D-4022-81DB-8152EC62764A}">
      <dgm:prSet/>
      <dgm:spPr/>
      <dgm:t>
        <a:bodyPr/>
        <a:lstStyle/>
        <a:p>
          <a:endParaRPr lang="ru-RU"/>
        </a:p>
      </dgm:t>
    </dgm:pt>
    <dgm:pt modelId="{CD661E5F-A4C6-427E-9C19-E0EEE13AFA45}" type="sibTrans" cxnId="{82720AD5-901D-4022-81DB-8152EC62764A}">
      <dgm:prSet/>
      <dgm:spPr/>
      <dgm:t>
        <a:bodyPr/>
        <a:lstStyle/>
        <a:p>
          <a:endParaRPr lang="ru-RU"/>
        </a:p>
      </dgm:t>
    </dgm:pt>
    <dgm:pt modelId="{09C5D59B-06D8-4D48-9794-FD3060E0C1EE}" type="pres">
      <dgm:prSet presAssocID="{6B6E0AE2-C67B-494C-B32D-9F116F98D1C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E8D7E-8940-49FD-B999-0F828BD5C21F}" type="pres">
      <dgm:prSet presAssocID="{6B6E0AE2-C67B-494C-B32D-9F116F98D1CA}" presName="divider" presStyleLbl="fgShp" presStyleIdx="0" presStyleCnt="1" custLinFactNeighborY="-7781"/>
      <dgm:spPr/>
      <dgm:t>
        <a:bodyPr/>
        <a:lstStyle/>
        <a:p>
          <a:endParaRPr lang="ru-RU"/>
        </a:p>
      </dgm:t>
    </dgm:pt>
    <dgm:pt modelId="{B7578053-E213-4D13-BF35-3BEF0C95FF3A}" type="pres">
      <dgm:prSet presAssocID="{E086CF5E-9610-46B2-A205-06665E97081D}" presName="downArrow" presStyleLbl="node1" presStyleIdx="0" presStyleCnt="2" custScaleX="119244" custLinFactNeighborX="-23682" custLinFactNeighborY="-3006"/>
      <dgm:spPr/>
      <dgm:t>
        <a:bodyPr/>
        <a:lstStyle/>
        <a:p>
          <a:endParaRPr lang="ru-RU"/>
        </a:p>
      </dgm:t>
    </dgm:pt>
    <dgm:pt modelId="{20B359FD-AD44-4607-A9AF-41C616B7030D}" type="pres">
      <dgm:prSet presAssocID="{E086CF5E-9610-46B2-A205-06665E97081D}" presName="downArrowText" presStyleLbl="revTx" presStyleIdx="0" presStyleCnt="2" custScaleX="19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6ADF4-52A2-4DC2-B7BA-266F86A6BF30}" type="pres">
      <dgm:prSet presAssocID="{99C75E48-5B45-4367-B03C-5E7AA9A970ED}" presName="upArrow" presStyleLbl="node1" presStyleIdx="1" presStyleCnt="2" custLinFactNeighborX="30378" custLinFactNeighborY="1741"/>
      <dgm:spPr/>
      <dgm:t>
        <a:bodyPr/>
        <a:lstStyle/>
        <a:p>
          <a:endParaRPr lang="ru-RU"/>
        </a:p>
      </dgm:t>
    </dgm:pt>
    <dgm:pt modelId="{D2719743-DC8A-4180-BFD2-C38936C8F1D2}" type="pres">
      <dgm:prSet presAssocID="{99C75E48-5B45-4367-B03C-5E7AA9A970ED}" presName="upArrowText" presStyleLbl="revTx" presStyleIdx="1" presStyleCnt="2" custScaleX="199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5595E1-4BA5-41CE-A3AE-8B4AC6A6A51F}" type="presOf" srcId="{99C75E48-5B45-4367-B03C-5E7AA9A970ED}" destId="{D2719743-DC8A-4180-BFD2-C38936C8F1D2}" srcOrd="0" destOrd="0" presId="urn:microsoft.com/office/officeart/2005/8/layout/arrow3"/>
    <dgm:cxn modelId="{82720AD5-901D-4022-81DB-8152EC62764A}" srcId="{6B6E0AE2-C67B-494C-B32D-9F116F98D1CA}" destId="{99C75E48-5B45-4367-B03C-5E7AA9A970ED}" srcOrd="1" destOrd="0" parTransId="{09A8F158-D7DA-4761-A6ED-1334502587D7}" sibTransId="{CD661E5F-A4C6-427E-9C19-E0EEE13AFA45}"/>
    <dgm:cxn modelId="{0789D6A9-A96C-4BC5-8494-3064E70B9B8F}" type="presOf" srcId="{6B6E0AE2-C67B-494C-B32D-9F116F98D1CA}" destId="{09C5D59B-06D8-4D48-9794-FD3060E0C1EE}" srcOrd="0" destOrd="0" presId="urn:microsoft.com/office/officeart/2005/8/layout/arrow3"/>
    <dgm:cxn modelId="{6697D9C3-A565-4AF4-A6D2-53AB526C0E50}" srcId="{6B6E0AE2-C67B-494C-B32D-9F116F98D1CA}" destId="{E086CF5E-9610-46B2-A205-06665E97081D}" srcOrd="0" destOrd="0" parTransId="{77F38C58-4F1B-476F-8525-D1679D36E12C}" sibTransId="{6A1DAE45-35FE-4239-B626-AAC8B60334E2}"/>
    <dgm:cxn modelId="{3F5FD8BE-80F3-4D90-8CB4-1986FA8EB18A}" type="presOf" srcId="{E086CF5E-9610-46B2-A205-06665E97081D}" destId="{20B359FD-AD44-4607-A9AF-41C616B7030D}" srcOrd="0" destOrd="0" presId="urn:microsoft.com/office/officeart/2005/8/layout/arrow3"/>
    <dgm:cxn modelId="{430089E9-A46A-4D2B-AD3F-6787A14C6E63}" type="presParOf" srcId="{09C5D59B-06D8-4D48-9794-FD3060E0C1EE}" destId="{2BEE8D7E-8940-49FD-B999-0F828BD5C21F}" srcOrd="0" destOrd="0" presId="urn:microsoft.com/office/officeart/2005/8/layout/arrow3"/>
    <dgm:cxn modelId="{3EF6B5EC-6EB6-4FF0-A2F0-6F97928DDE45}" type="presParOf" srcId="{09C5D59B-06D8-4D48-9794-FD3060E0C1EE}" destId="{B7578053-E213-4D13-BF35-3BEF0C95FF3A}" srcOrd="1" destOrd="0" presId="urn:microsoft.com/office/officeart/2005/8/layout/arrow3"/>
    <dgm:cxn modelId="{402293B1-CFFF-4916-9B74-219812563C42}" type="presParOf" srcId="{09C5D59B-06D8-4D48-9794-FD3060E0C1EE}" destId="{20B359FD-AD44-4607-A9AF-41C616B7030D}" srcOrd="2" destOrd="0" presId="urn:microsoft.com/office/officeart/2005/8/layout/arrow3"/>
    <dgm:cxn modelId="{4D669A89-AB1F-4235-8997-26D3CE89D15E}" type="presParOf" srcId="{09C5D59B-06D8-4D48-9794-FD3060E0C1EE}" destId="{85B6ADF4-52A2-4DC2-B7BA-266F86A6BF30}" srcOrd="3" destOrd="0" presId="urn:microsoft.com/office/officeart/2005/8/layout/arrow3"/>
    <dgm:cxn modelId="{8F2834BB-150D-4B99-A8BD-4B0527095B87}" type="presParOf" srcId="{09C5D59B-06D8-4D48-9794-FD3060E0C1EE}" destId="{D2719743-DC8A-4180-BFD2-C38936C8F1D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32C45-5577-4E6F-A914-12E40D36297D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</dgm:pt>
    <dgm:pt modelId="{34CACE01-46FD-4CB1-91CC-6DF9147A183E}">
      <dgm:prSet phldrT="[Текст]"/>
      <dgm:spPr/>
      <dgm:t>
        <a:bodyPr/>
        <a:lstStyle/>
        <a:p>
          <a:r>
            <a:rPr lang="ru-RU" b="1" dirty="0" smtClean="0"/>
            <a:t>ФСР МФП НТС</a:t>
          </a:r>
          <a:endParaRPr lang="ru-RU" b="1" dirty="0"/>
        </a:p>
      </dgm:t>
    </dgm:pt>
    <dgm:pt modelId="{07E22110-8E8F-4247-8819-1836A8F549A4}" type="parTrans" cxnId="{F792AABF-4C1A-4CB9-81A5-52173B50A494}">
      <dgm:prSet/>
      <dgm:spPr/>
      <dgm:t>
        <a:bodyPr/>
        <a:lstStyle/>
        <a:p>
          <a:endParaRPr lang="ru-RU"/>
        </a:p>
      </dgm:t>
    </dgm:pt>
    <dgm:pt modelId="{296097B2-7477-45C1-9F29-0DF964FCDF1D}" type="sibTrans" cxnId="{F792AABF-4C1A-4CB9-81A5-52173B50A494}">
      <dgm:prSet/>
      <dgm:spPr/>
      <dgm:t>
        <a:bodyPr/>
        <a:lstStyle/>
        <a:p>
          <a:endParaRPr lang="ru-RU"/>
        </a:p>
      </dgm:t>
    </dgm:pt>
    <dgm:pt modelId="{BC454111-E25A-418B-B0C6-63E0561F25B2}">
      <dgm:prSet phldrT="[Текст]"/>
      <dgm:spPr/>
      <dgm:t>
        <a:bodyPr/>
        <a:lstStyle/>
        <a:p>
          <a:r>
            <a:rPr lang="ru-RU" b="1" dirty="0" smtClean="0"/>
            <a:t>МИП</a:t>
          </a:r>
          <a:endParaRPr lang="ru-RU" b="1" dirty="0"/>
        </a:p>
      </dgm:t>
    </dgm:pt>
    <dgm:pt modelId="{CB4F4842-2A4F-4647-AEBB-355ABF4F10BC}" type="parTrans" cxnId="{E337E3DC-C9C4-4542-903E-13A1C5B70025}">
      <dgm:prSet/>
      <dgm:spPr/>
      <dgm:t>
        <a:bodyPr/>
        <a:lstStyle/>
        <a:p>
          <a:endParaRPr lang="ru-RU"/>
        </a:p>
      </dgm:t>
    </dgm:pt>
    <dgm:pt modelId="{5B0FF884-0FD4-430B-BC14-2641933F6A9C}" type="sibTrans" cxnId="{E337E3DC-C9C4-4542-903E-13A1C5B70025}">
      <dgm:prSet/>
      <dgm:spPr/>
      <dgm:t>
        <a:bodyPr/>
        <a:lstStyle/>
        <a:p>
          <a:endParaRPr lang="ru-RU"/>
        </a:p>
      </dgm:t>
    </dgm:pt>
    <dgm:pt modelId="{2E097C22-D8A9-41BD-8D7C-CCED23E215B1}">
      <dgm:prSet phldrT="[Текст]"/>
      <dgm:spPr/>
      <dgm:t>
        <a:bodyPr/>
        <a:lstStyle/>
        <a:p>
          <a:r>
            <a:rPr lang="ru-RU" b="1" dirty="0" smtClean="0"/>
            <a:t>Инициатор</a:t>
          </a:r>
          <a:endParaRPr lang="ru-RU" b="1" dirty="0"/>
        </a:p>
      </dgm:t>
    </dgm:pt>
    <dgm:pt modelId="{6F4A8980-9716-4651-9FA0-22AC9F11C853}" type="parTrans" cxnId="{0A4595FF-D58E-4BF7-A155-209417B500D6}">
      <dgm:prSet/>
      <dgm:spPr/>
      <dgm:t>
        <a:bodyPr/>
        <a:lstStyle/>
        <a:p>
          <a:endParaRPr lang="ru-RU"/>
        </a:p>
      </dgm:t>
    </dgm:pt>
    <dgm:pt modelId="{53E93DCE-E76C-4828-8C21-0CDF6E3E81D9}" type="sibTrans" cxnId="{0A4595FF-D58E-4BF7-A155-209417B500D6}">
      <dgm:prSet/>
      <dgm:spPr/>
      <dgm:t>
        <a:bodyPr/>
        <a:lstStyle/>
        <a:p>
          <a:endParaRPr lang="ru-RU"/>
        </a:p>
      </dgm:t>
    </dgm:pt>
    <dgm:pt modelId="{1C7576B3-E9F1-42C7-976D-3FE2362CD399}">
      <dgm:prSet/>
      <dgm:spPr/>
      <dgm:t>
        <a:bodyPr/>
        <a:lstStyle/>
        <a:p>
          <a:endParaRPr lang="ru-RU"/>
        </a:p>
      </dgm:t>
    </dgm:pt>
    <dgm:pt modelId="{C2EFE372-FB74-4B69-A660-C1E77CD0996B}" type="parTrans" cxnId="{2DB62C6F-B7AF-4CBF-ACE0-C3265185E1B0}">
      <dgm:prSet/>
      <dgm:spPr/>
      <dgm:t>
        <a:bodyPr/>
        <a:lstStyle/>
        <a:p>
          <a:endParaRPr lang="ru-RU"/>
        </a:p>
      </dgm:t>
    </dgm:pt>
    <dgm:pt modelId="{E83AB051-833A-4E9E-B323-0DC147084102}" type="sibTrans" cxnId="{2DB62C6F-B7AF-4CBF-ACE0-C3265185E1B0}">
      <dgm:prSet/>
      <dgm:spPr/>
      <dgm:t>
        <a:bodyPr/>
        <a:lstStyle/>
        <a:p>
          <a:endParaRPr lang="ru-RU"/>
        </a:p>
      </dgm:t>
    </dgm:pt>
    <dgm:pt modelId="{E31DA8BE-585D-4D0B-A6C6-4ECF74B964A5}">
      <dgm:prSet/>
      <dgm:spPr/>
      <dgm:t>
        <a:bodyPr/>
        <a:lstStyle/>
        <a:p>
          <a:endParaRPr lang="ru-RU"/>
        </a:p>
      </dgm:t>
    </dgm:pt>
    <dgm:pt modelId="{B8FF1BF1-3B69-4D46-9CA6-03E4362EAFDB}" type="parTrans" cxnId="{3E4CFCAB-1515-4713-BF20-D457A6B2582D}">
      <dgm:prSet/>
      <dgm:spPr/>
      <dgm:t>
        <a:bodyPr/>
        <a:lstStyle/>
        <a:p>
          <a:endParaRPr lang="ru-RU"/>
        </a:p>
      </dgm:t>
    </dgm:pt>
    <dgm:pt modelId="{45B3E0E5-0379-423E-8F6F-54DC6891F31F}" type="sibTrans" cxnId="{3E4CFCAB-1515-4713-BF20-D457A6B2582D}">
      <dgm:prSet/>
      <dgm:spPr/>
      <dgm:t>
        <a:bodyPr/>
        <a:lstStyle/>
        <a:p>
          <a:endParaRPr lang="ru-RU"/>
        </a:p>
      </dgm:t>
    </dgm:pt>
    <dgm:pt modelId="{352344D9-94D0-419A-BE14-E9B24D4BD0BD}">
      <dgm:prSet/>
      <dgm:spPr/>
      <dgm:t>
        <a:bodyPr/>
        <a:lstStyle/>
        <a:p>
          <a:endParaRPr lang="ru-RU"/>
        </a:p>
      </dgm:t>
    </dgm:pt>
    <dgm:pt modelId="{98975288-3832-47CE-A7C9-E007CE05E5A9}" type="parTrans" cxnId="{7DC4D2FE-2D29-46F7-B675-A539490779DC}">
      <dgm:prSet/>
      <dgm:spPr/>
      <dgm:t>
        <a:bodyPr/>
        <a:lstStyle/>
        <a:p>
          <a:endParaRPr lang="ru-RU"/>
        </a:p>
      </dgm:t>
    </dgm:pt>
    <dgm:pt modelId="{409FA2A1-EEB2-4DDC-8EE3-C1FBA848C21B}" type="sibTrans" cxnId="{7DC4D2FE-2D29-46F7-B675-A539490779DC}">
      <dgm:prSet/>
      <dgm:spPr/>
      <dgm:t>
        <a:bodyPr/>
        <a:lstStyle/>
        <a:p>
          <a:endParaRPr lang="ru-RU"/>
        </a:p>
      </dgm:t>
    </dgm:pt>
    <dgm:pt modelId="{B152BA8B-D34C-4591-B254-2F7A0FF4B2F6}" type="pres">
      <dgm:prSet presAssocID="{41432C45-5577-4E6F-A914-12E40D36297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4EF2B85-89CF-41CF-A4C9-5F2D662EF75C}" type="pres">
      <dgm:prSet presAssocID="{34CACE01-46FD-4CB1-91CC-6DF9147A183E}" presName="gear1" presStyleLbl="node1" presStyleIdx="0" presStyleCnt="3" custAng="21168537" custScaleX="97410" custScaleY="96316" custLinFactNeighborX="-3446" custLinFactNeighborY="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59F14-4281-40EA-A3FC-915B737069A6}" type="pres">
      <dgm:prSet presAssocID="{34CACE01-46FD-4CB1-91CC-6DF9147A183E}" presName="gear1srcNode" presStyleLbl="node1" presStyleIdx="0" presStyleCnt="3"/>
      <dgm:spPr/>
      <dgm:t>
        <a:bodyPr/>
        <a:lstStyle/>
        <a:p>
          <a:endParaRPr lang="ru-RU"/>
        </a:p>
      </dgm:t>
    </dgm:pt>
    <dgm:pt modelId="{E5D5E450-D4E3-4D39-BF70-B3BAFCDDD837}" type="pres">
      <dgm:prSet presAssocID="{34CACE01-46FD-4CB1-91CC-6DF9147A183E}" presName="gear1dstNode" presStyleLbl="node1" presStyleIdx="0" presStyleCnt="3"/>
      <dgm:spPr/>
      <dgm:t>
        <a:bodyPr/>
        <a:lstStyle/>
        <a:p>
          <a:endParaRPr lang="ru-RU"/>
        </a:p>
      </dgm:t>
    </dgm:pt>
    <dgm:pt modelId="{7870180B-C63B-4F23-A399-E859556AB01C}" type="pres">
      <dgm:prSet presAssocID="{BC454111-E25A-418B-B0C6-63E0561F25B2}" presName="gear2" presStyleLbl="node1" presStyleIdx="1" presStyleCnt="3" custAng="21097010" custLinFactNeighborX="-7217" custLinFactNeighborY="90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59AD7-B643-44E7-9C25-4228E73CA082}" type="pres">
      <dgm:prSet presAssocID="{BC454111-E25A-418B-B0C6-63E0561F25B2}" presName="gear2srcNode" presStyleLbl="node1" presStyleIdx="1" presStyleCnt="3"/>
      <dgm:spPr/>
      <dgm:t>
        <a:bodyPr/>
        <a:lstStyle/>
        <a:p>
          <a:endParaRPr lang="ru-RU"/>
        </a:p>
      </dgm:t>
    </dgm:pt>
    <dgm:pt modelId="{58E3863F-2D7E-4B5F-9859-97183FDA98A3}" type="pres">
      <dgm:prSet presAssocID="{BC454111-E25A-418B-B0C6-63E0561F25B2}" presName="gear2dstNode" presStyleLbl="node1" presStyleIdx="1" presStyleCnt="3"/>
      <dgm:spPr/>
      <dgm:t>
        <a:bodyPr/>
        <a:lstStyle/>
        <a:p>
          <a:endParaRPr lang="ru-RU"/>
        </a:p>
      </dgm:t>
    </dgm:pt>
    <dgm:pt modelId="{0E35BA48-A1D1-464F-87F9-91033C0A1415}" type="pres">
      <dgm:prSet presAssocID="{2E097C22-D8A9-41BD-8D7C-CCED23E215B1}" presName="gear3" presStyleLbl="node1" presStyleIdx="2" presStyleCnt="3" custAng="21309075" custScaleX="121902" custScaleY="120201" custLinFactNeighborX="-6398" custLinFactNeighborY="-796"/>
      <dgm:spPr/>
      <dgm:t>
        <a:bodyPr/>
        <a:lstStyle/>
        <a:p>
          <a:endParaRPr lang="ru-RU"/>
        </a:p>
      </dgm:t>
    </dgm:pt>
    <dgm:pt modelId="{27E39325-5942-40F6-8FAC-04C8D6C1AABB}" type="pres">
      <dgm:prSet presAssocID="{2E097C22-D8A9-41BD-8D7C-CCED23E215B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D6A11-B000-4F68-A183-0C1400E52A89}" type="pres">
      <dgm:prSet presAssocID="{2E097C22-D8A9-41BD-8D7C-CCED23E215B1}" presName="gear3srcNode" presStyleLbl="node1" presStyleIdx="2" presStyleCnt="3"/>
      <dgm:spPr/>
      <dgm:t>
        <a:bodyPr/>
        <a:lstStyle/>
        <a:p>
          <a:endParaRPr lang="ru-RU"/>
        </a:p>
      </dgm:t>
    </dgm:pt>
    <dgm:pt modelId="{7C5BCD27-9BAE-473A-8CA7-48D5757BD78D}" type="pres">
      <dgm:prSet presAssocID="{2E097C22-D8A9-41BD-8D7C-CCED23E215B1}" presName="gear3dstNode" presStyleLbl="node1" presStyleIdx="2" presStyleCnt="3"/>
      <dgm:spPr/>
      <dgm:t>
        <a:bodyPr/>
        <a:lstStyle/>
        <a:p>
          <a:endParaRPr lang="ru-RU"/>
        </a:p>
      </dgm:t>
    </dgm:pt>
    <dgm:pt modelId="{6E51F4F0-BA0A-4DA8-A06B-5B2C20930A7B}" type="pres">
      <dgm:prSet presAssocID="{296097B2-7477-45C1-9F29-0DF964FCDF1D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D324AB6-1882-47D9-95A1-181A0CC6C6F1}" type="pres">
      <dgm:prSet presAssocID="{5B0FF884-0FD4-430B-BC14-2641933F6A9C}" presName="connector2" presStyleLbl="sibTrans2D1" presStyleIdx="1" presStyleCnt="3" custLinFactNeighborX="-7466" custLinFactNeighborY="12193"/>
      <dgm:spPr/>
      <dgm:t>
        <a:bodyPr/>
        <a:lstStyle/>
        <a:p>
          <a:endParaRPr lang="ru-RU"/>
        </a:p>
      </dgm:t>
    </dgm:pt>
    <dgm:pt modelId="{6DEFF383-3648-411A-975B-FEC4135E2603}" type="pres">
      <dgm:prSet presAssocID="{53E93DCE-E76C-4828-8C21-0CDF6E3E81D9}" presName="connector3" presStyleLbl="sibTrans2D1" presStyleIdx="2" presStyleCnt="3" custAng="862685" custLinFactNeighborX="-9296" custLinFactNeighborY="-3729"/>
      <dgm:spPr/>
      <dgm:t>
        <a:bodyPr/>
        <a:lstStyle/>
        <a:p>
          <a:endParaRPr lang="ru-RU"/>
        </a:p>
      </dgm:t>
    </dgm:pt>
  </dgm:ptLst>
  <dgm:cxnLst>
    <dgm:cxn modelId="{2DB62C6F-B7AF-4CBF-ACE0-C3265185E1B0}" srcId="{41432C45-5577-4E6F-A914-12E40D36297D}" destId="{1C7576B3-E9F1-42C7-976D-3FE2362CD399}" srcOrd="5" destOrd="0" parTransId="{C2EFE372-FB74-4B69-A660-C1E77CD0996B}" sibTransId="{E83AB051-833A-4E9E-B323-0DC147084102}"/>
    <dgm:cxn modelId="{7DC4D2FE-2D29-46F7-B675-A539490779DC}" srcId="{41432C45-5577-4E6F-A914-12E40D36297D}" destId="{352344D9-94D0-419A-BE14-E9B24D4BD0BD}" srcOrd="3" destOrd="0" parTransId="{98975288-3832-47CE-A7C9-E007CE05E5A9}" sibTransId="{409FA2A1-EEB2-4DDC-8EE3-C1FBA848C21B}"/>
    <dgm:cxn modelId="{F792AABF-4C1A-4CB9-81A5-52173B50A494}" srcId="{41432C45-5577-4E6F-A914-12E40D36297D}" destId="{34CACE01-46FD-4CB1-91CC-6DF9147A183E}" srcOrd="0" destOrd="0" parTransId="{07E22110-8E8F-4247-8819-1836A8F549A4}" sibTransId="{296097B2-7477-45C1-9F29-0DF964FCDF1D}"/>
    <dgm:cxn modelId="{5288D41D-32F9-42A8-9BA9-05309ED13FD1}" type="presOf" srcId="{2E097C22-D8A9-41BD-8D7C-CCED23E215B1}" destId="{0E35BA48-A1D1-464F-87F9-91033C0A1415}" srcOrd="0" destOrd="0" presId="urn:microsoft.com/office/officeart/2005/8/layout/gear1"/>
    <dgm:cxn modelId="{DAA098D8-0AF6-48D2-A02D-79FF4DE29634}" type="presOf" srcId="{BC454111-E25A-418B-B0C6-63E0561F25B2}" destId="{7870180B-C63B-4F23-A399-E859556AB01C}" srcOrd="0" destOrd="0" presId="urn:microsoft.com/office/officeart/2005/8/layout/gear1"/>
    <dgm:cxn modelId="{C077786E-0552-4F64-A048-CB3E452C8E56}" type="presOf" srcId="{296097B2-7477-45C1-9F29-0DF964FCDF1D}" destId="{6E51F4F0-BA0A-4DA8-A06B-5B2C20930A7B}" srcOrd="0" destOrd="0" presId="urn:microsoft.com/office/officeart/2005/8/layout/gear1"/>
    <dgm:cxn modelId="{9FB3D384-DF9D-4299-8A25-B93BC255CDF4}" type="presOf" srcId="{41432C45-5577-4E6F-A914-12E40D36297D}" destId="{B152BA8B-D34C-4591-B254-2F7A0FF4B2F6}" srcOrd="0" destOrd="0" presId="urn:microsoft.com/office/officeart/2005/8/layout/gear1"/>
    <dgm:cxn modelId="{9AED203F-25A4-40E6-87A5-AACBC73FFC1F}" type="presOf" srcId="{5B0FF884-0FD4-430B-BC14-2641933F6A9C}" destId="{ED324AB6-1882-47D9-95A1-181A0CC6C6F1}" srcOrd="0" destOrd="0" presId="urn:microsoft.com/office/officeart/2005/8/layout/gear1"/>
    <dgm:cxn modelId="{5DB6B180-9E53-447A-97C6-ED67F65B2222}" type="presOf" srcId="{34CACE01-46FD-4CB1-91CC-6DF9147A183E}" destId="{34EF2B85-89CF-41CF-A4C9-5F2D662EF75C}" srcOrd="0" destOrd="0" presId="urn:microsoft.com/office/officeart/2005/8/layout/gear1"/>
    <dgm:cxn modelId="{EF1D0919-E4EC-4AB1-8764-54C45A1FA83D}" type="presOf" srcId="{2E097C22-D8A9-41BD-8D7C-CCED23E215B1}" destId="{7C5BCD27-9BAE-473A-8CA7-48D5757BD78D}" srcOrd="3" destOrd="0" presId="urn:microsoft.com/office/officeart/2005/8/layout/gear1"/>
    <dgm:cxn modelId="{E337E3DC-C9C4-4542-903E-13A1C5B70025}" srcId="{41432C45-5577-4E6F-A914-12E40D36297D}" destId="{BC454111-E25A-418B-B0C6-63E0561F25B2}" srcOrd="1" destOrd="0" parTransId="{CB4F4842-2A4F-4647-AEBB-355ABF4F10BC}" sibTransId="{5B0FF884-0FD4-430B-BC14-2641933F6A9C}"/>
    <dgm:cxn modelId="{5B162788-C0B7-4C78-8C17-16BA863AD31D}" type="presOf" srcId="{BC454111-E25A-418B-B0C6-63E0561F25B2}" destId="{1A159AD7-B643-44E7-9C25-4228E73CA082}" srcOrd="1" destOrd="0" presId="urn:microsoft.com/office/officeart/2005/8/layout/gear1"/>
    <dgm:cxn modelId="{D1C5AB02-0A0E-4999-BA85-95AEF763FBFF}" type="presOf" srcId="{53E93DCE-E76C-4828-8C21-0CDF6E3E81D9}" destId="{6DEFF383-3648-411A-975B-FEC4135E2603}" srcOrd="0" destOrd="0" presId="urn:microsoft.com/office/officeart/2005/8/layout/gear1"/>
    <dgm:cxn modelId="{0A4595FF-D58E-4BF7-A155-209417B500D6}" srcId="{41432C45-5577-4E6F-A914-12E40D36297D}" destId="{2E097C22-D8A9-41BD-8D7C-CCED23E215B1}" srcOrd="2" destOrd="0" parTransId="{6F4A8980-9716-4651-9FA0-22AC9F11C853}" sibTransId="{53E93DCE-E76C-4828-8C21-0CDF6E3E81D9}"/>
    <dgm:cxn modelId="{6DA11F66-4EEE-4F6E-9481-0E43C8F8CB20}" type="presOf" srcId="{34CACE01-46FD-4CB1-91CC-6DF9147A183E}" destId="{12E59F14-4281-40EA-A3FC-915B737069A6}" srcOrd="1" destOrd="0" presId="urn:microsoft.com/office/officeart/2005/8/layout/gear1"/>
    <dgm:cxn modelId="{3810D71A-7B7F-4638-A73E-90D619700B37}" type="presOf" srcId="{2E097C22-D8A9-41BD-8D7C-CCED23E215B1}" destId="{27E39325-5942-40F6-8FAC-04C8D6C1AABB}" srcOrd="1" destOrd="0" presId="urn:microsoft.com/office/officeart/2005/8/layout/gear1"/>
    <dgm:cxn modelId="{3E4CFCAB-1515-4713-BF20-D457A6B2582D}" srcId="{41432C45-5577-4E6F-A914-12E40D36297D}" destId="{E31DA8BE-585D-4D0B-A6C6-4ECF74B964A5}" srcOrd="4" destOrd="0" parTransId="{B8FF1BF1-3B69-4D46-9CA6-03E4362EAFDB}" sibTransId="{45B3E0E5-0379-423E-8F6F-54DC6891F31F}"/>
    <dgm:cxn modelId="{F453CD87-34CB-4C32-92E8-822FD93A52CC}" type="presOf" srcId="{BC454111-E25A-418B-B0C6-63E0561F25B2}" destId="{58E3863F-2D7E-4B5F-9859-97183FDA98A3}" srcOrd="2" destOrd="0" presId="urn:microsoft.com/office/officeart/2005/8/layout/gear1"/>
    <dgm:cxn modelId="{F73E7C7D-9B82-4E17-8186-ECFDE5C9FC65}" type="presOf" srcId="{2E097C22-D8A9-41BD-8D7C-CCED23E215B1}" destId="{06DD6A11-B000-4F68-A183-0C1400E52A89}" srcOrd="2" destOrd="0" presId="urn:microsoft.com/office/officeart/2005/8/layout/gear1"/>
    <dgm:cxn modelId="{FD786ED7-23CB-48DE-ADAF-41E0DB449B1D}" type="presOf" srcId="{34CACE01-46FD-4CB1-91CC-6DF9147A183E}" destId="{E5D5E450-D4E3-4D39-BF70-B3BAFCDDD837}" srcOrd="2" destOrd="0" presId="urn:microsoft.com/office/officeart/2005/8/layout/gear1"/>
    <dgm:cxn modelId="{DEC1904B-5A52-434A-9CE0-F1531814A54D}" type="presParOf" srcId="{B152BA8B-D34C-4591-B254-2F7A0FF4B2F6}" destId="{34EF2B85-89CF-41CF-A4C9-5F2D662EF75C}" srcOrd="0" destOrd="0" presId="urn:microsoft.com/office/officeart/2005/8/layout/gear1"/>
    <dgm:cxn modelId="{F7B50A51-2670-4360-B388-76AA292F6383}" type="presParOf" srcId="{B152BA8B-D34C-4591-B254-2F7A0FF4B2F6}" destId="{12E59F14-4281-40EA-A3FC-915B737069A6}" srcOrd="1" destOrd="0" presId="urn:microsoft.com/office/officeart/2005/8/layout/gear1"/>
    <dgm:cxn modelId="{7E0018D7-523F-498A-9BA0-96A7E2592872}" type="presParOf" srcId="{B152BA8B-D34C-4591-B254-2F7A0FF4B2F6}" destId="{E5D5E450-D4E3-4D39-BF70-B3BAFCDDD837}" srcOrd="2" destOrd="0" presId="urn:microsoft.com/office/officeart/2005/8/layout/gear1"/>
    <dgm:cxn modelId="{CA40DEEA-160C-4A85-9217-D832129C0076}" type="presParOf" srcId="{B152BA8B-D34C-4591-B254-2F7A0FF4B2F6}" destId="{7870180B-C63B-4F23-A399-E859556AB01C}" srcOrd="3" destOrd="0" presId="urn:microsoft.com/office/officeart/2005/8/layout/gear1"/>
    <dgm:cxn modelId="{4FF03DE4-72D2-475F-88C4-251DFB486FE6}" type="presParOf" srcId="{B152BA8B-D34C-4591-B254-2F7A0FF4B2F6}" destId="{1A159AD7-B643-44E7-9C25-4228E73CA082}" srcOrd="4" destOrd="0" presId="urn:microsoft.com/office/officeart/2005/8/layout/gear1"/>
    <dgm:cxn modelId="{D7E5E972-7097-4D65-9105-C14BF4D6FF44}" type="presParOf" srcId="{B152BA8B-D34C-4591-B254-2F7A0FF4B2F6}" destId="{58E3863F-2D7E-4B5F-9859-97183FDA98A3}" srcOrd="5" destOrd="0" presId="urn:microsoft.com/office/officeart/2005/8/layout/gear1"/>
    <dgm:cxn modelId="{B4B59C38-7AF2-4728-BD27-A1128129208D}" type="presParOf" srcId="{B152BA8B-D34C-4591-B254-2F7A0FF4B2F6}" destId="{0E35BA48-A1D1-464F-87F9-91033C0A1415}" srcOrd="6" destOrd="0" presId="urn:microsoft.com/office/officeart/2005/8/layout/gear1"/>
    <dgm:cxn modelId="{060C7D4B-9DC2-4D4B-B4C2-CC0CD7905619}" type="presParOf" srcId="{B152BA8B-D34C-4591-B254-2F7A0FF4B2F6}" destId="{27E39325-5942-40F6-8FAC-04C8D6C1AABB}" srcOrd="7" destOrd="0" presId="urn:microsoft.com/office/officeart/2005/8/layout/gear1"/>
    <dgm:cxn modelId="{1273C7BD-FADD-4CC7-8EE1-336534CE121E}" type="presParOf" srcId="{B152BA8B-D34C-4591-B254-2F7A0FF4B2F6}" destId="{06DD6A11-B000-4F68-A183-0C1400E52A89}" srcOrd="8" destOrd="0" presId="urn:microsoft.com/office/officeart/2005/8/layout/gear1"/>
    <dgm:cxn modelId="{BEBEE239-8D83-48DB-880E-871C7F0DA2F6}" type="presParOf" srcId="{B152BA8B-D34C-4591-B254-2F7A0FF4B2F6}" destId="{7C5BCD27-9BAE-473A-8CA7-48D5757BD78D}" srcOrd="9" destOrd="0" presId="urn:microsoft.com/office/officeart/2005/8/layout/gear1"/>
    <dgm:cxn modelId="{9C73AD04-5388-48B9-9D8E-BCDEE44E1CF8}" type="presParOf" srcId="{B152BA8B-D34C-4591-B254-2F7A0FF4B2F6}" destId="{6E51F4F0-BA0A-4DA8-A06B-5B2C20930A7B}" srcOrd="10" destOrd="0" presId="urn:microsoft.com/office/officeart/2005/8/layout/gear1"/>
    <dgm:cxn modelId="{105A0244-3580-48D5-829F-D70AE844C4FA}" type="presParOf" srcId="{B152BA8B-D34C-4591-B254-2F7A0FF4B2F6}" destId="{ED324AB6-1882-47D9-95A1-181A0CC6C6F1}" srcOrd="11" destOrd="0" presId="urn:microsoft.com/office/officeart/2005/8/layout/gear1"/>
    <dgm:cxn modelId="{FABA9166-2FA4-49B1-9333-988F98313F02}" type="presParOf" srcId="{B152BA8B-D34C-4591-B254-2F7A0FF4B2F6}" destId="{6DEFF383-3648-411A-975B-FEC4135E260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398469-A993-4449-9A52-1091D65ACA44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24152-2588-4439-AB45-CF5A8DDD0F9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smtClean="0">
              <a:solidFill>
                <a:srgbClr val="CC3300"/>
              </a:solidFill>
            </a:rPr>
            <a:t>МИП</a:t>
          </a:r>
          <a:endParaRPr lang="ru-RU" sz="1600" dirty="0"/>
        </a:p>
      </dgm:t>
    </dgm:pt>
    <dgm:pt modelId="{55160697-E945-403F-8665-BCDCB80614E2}" type="parTrans" cxnId="{005F3FE8-325B-4792-996D-812EF23A34E2}">
      <dgm:prSet/>
      <dgm:spPr/>
      <dgm:t>
        <a:bodyPr/>
        <a:lstStyle/>
        <a:p>
          <a:endParaRPr lang="ru-RU"/>
        </a:p>
      </dgm:t>
    </dgm:pt>
    <dgm:pt modelId="{E59D4E47-44EA-4A8F-A1C0-12408010944F}" type="sibTrans" cxnId="{005F3FE8-325B-4792-996D-812EF23A34E2}">
      <dgm:prSet/>
      <dgm:spPr/>
      <dgm:t>
        <a:bodyPr/>
        <a:lstStyle/>
        <a:p>
          <a:endParaRPr lang="ru-RU"/>
        </a:p>
      </dgm:t>
    </dgm:pt>
    <dgm:pt modelId="{44109AFF-FDEA-4688-96FA-A02C29E0AD13}">
      <dgm:prSet phldrT="[Текст]" custT="1"/>
      <dgm:spPr/>
      <dgm:t>
        <a:bodyPr/>
        <a:lstStyle/>
        <a:p>
          <a:r>
            <a:rPr lang="ru-RU" sz="2000" b="1" dirty="0" smtClean="0"/>
            <a:t>ИС</a:t>
          </a:r>
          <a:endParaRPr lang="ru-RU" sz="2000" b="1" dirty="0"/>
        </a:p>
      </dgm:t>
    </dgm:pt>
    <dgm:pt modelId="{4B531314-9F0C-47FB-94DA-619C10780D06}" type="parTrans" cxnId="{A064A304-DB55-4031-A5BF-CBE0C9D00FCA}">
      <dgm:prSet/>
      <dgm:spPr/>
      <dgm:t>
        <a:bodyPr/>
        <a:lstStyle/>
        <a:p>
          <a:endParaRPr lang="ru-RU"/>
        </a:p>
      </dgm:t>
    </dgm:pt>
    <dgm:pt modelId="{0EC7C4D8-9D0C-433A-9D58-2AD0B2C8BA0F}" type="sibTrans" cxnId="{A064A304-DB55-4031-A5BF-CBE0C9D00FCA}">
      <dgm:prSet/>
      <dgm:spPr/>
      <dgm:t>
        <a:bodyPr/>
        <a:lstStyle/>
        <a:p>
          <a:endParaRPr lang="ru-RU"/>
        </a:p>
      </dgm:t>
    </dgm:pt>
    <dgm:pt modelId="{431152A9-CBB0-4373-BE50-A095202FF84F}">
      <dgm:prSet phldrT="[Текст]"/>
      <dgm:spPr/>
      <dgm:t>
        <a:bodyPr/>
        <a:lstStyle/>
        <a:p>
          <a:r>
            <a:rPr lang="ru-RU" b="1" dirty="0" smtClean="0"/>
            <a:t>ПРОДУКЦИЯ</a:t>
          </a:r>
          <a:endParaRPr lang="ru-RU" b="1" dirty="0"/>
        </a:p>
      </dgm:t>
    </dgm:pt>
    <dgm:pt modelId="{77195C31-CCE2-490B-8264-D9B033DB8536}" type="parTrans" cxnId="{75A63D9F-02E8-4239-B15B-BC138E4D179E}">
      <dgm:prSet/>
      <dgm:spPr/>
      <dgm:t>
        <a:bodyPr/>
        <a:lstStyle/>
        <a:p>
          <a:endParaRPr lang="ru-RU"/>
        </a:p>
      </dgm:t>
    </dgm:pt>
    <dgm:pt modelId="{2042DDAA-BF24-4D7D-B023-4803C41CBCA0}" type="sibTrans" cxnId="{75A63D9F-02E8-4239-B15B-BC138E4D179E}">
      <dgm:prSet/>
      <dgm:spPr/>
      <dgm:t>
        <a:bodyPr/>
        <a:lstStyle/>
        <a:p>
          <a:endParaRPr lang="ru-RU"/>
        </a:p>
      </dgm:t>
    </dgm:pt>
    <dgm:pt modelId="{D015599F-8548-4303-90C0-570EFAF9415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rgbClr val="CC3300"/>
              </a:solidFill>
              <a:latin typeface="Arial Narrow" panose="020B0606020202030204" pitchFamily="34" charset="0"/>
            </a:rPr>
            <a:t>ИНИЦИАТОР</a:t>
          </a:r>
          <a:endParaRPr lang="ru-RU" b="1" dirty="0">
            <a:solidFill>
              <a:srgbClr val="CC3300"/>
            </a:solidFill>
            <a:latin typeface="Arial Narrow" panose="020B0606020202030204" pitchFamily="34" charset="0"/>
          </a:endParaRPr>
        </a:p>
      </dgm:t>
    </dgm:pt>
    <dgm:pt modelId="{BDEE3499-2E0A-458D-8A41-374D34C77112}" type="parTrans" cxnId="{FC7A67CF-A1D5-4D4D-841A-D21D7A55109C}">
      <dgm:prSet/>
      <dgm:spPr/>
      <dgm:t>
        <a:bodyPr/>
        <a:lstStyle/>
        <a:p>
          <a:endParaRPr lang="ru-RU"/>
        </a:p>
      </dgm:t>
    </dgm:pt>
    <dgm:pt modelId="{2AC03AD0-3843-4829-A4F3-936581390A5B}" type="sibTrans" cxnId="{FC7A67CF-A1D5-4D4D-841A-D21D7A55109C}">
      <dgm:prSet/>
      <dgm:spPr/>
      <dgm:t>
        <a:bodyPr/>
        <a:lstStyle/>
        <a:p>
          <a:endParaRPr lang="ru-RU"/>
        </a:p>
      </dgm:t>
    </dgm:pt>
    <dgm:pt modelId="{0EBA1B48-13FF-460F-A88F-97A69F692B2C}" type="pres">
      <dgm:prSet presAssocID="{23398469-A993-4449-9A52-1091D65ACA4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4A482BEF-7C81-458B-B864-E1EF71E50520}" type="pres">
      <dgm:prSet presAssocID="{A9E24152-2588-4439-AB45-CF5A8DDD0F96}" presName="parTx1" presStyleLbl="node1" presStyleIdx="0" presStyleCnt="2"/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54E114A1-7E2E-4E58-B511-91D4716A2D2F}" type="pres">
      <dgm:prSet presAssocID="{A9E24152-2588-4439-AB45-CF5A8DDD0F96}" presName="spPre1" presStyleCnt="0"/>
      <dgm:spPr/>
    </dgm:pt>
    <dgm:pt modelId="{653E0C9A-FF2B-4809-A8DF-6FFD84742A62}" type="pres">
      <dgm:prSet presAssocID="{A9E24152-2588-4439-AB45-CF5A8DDD0F96}" presName="chLin1" presStyleCnt="0"/>
      <dgm:spPr/>
    </dgm:pt>
    <dgm:pt modelId="{56EB4882-C6BE-4FBA-94E9-6DC047918877}" type="pres">
      <dgm:prSet presAssocID="{4B531314-9F0C-47FB-94DA-619C10780D06}" presName="Name11" presStyleLbl="parChTrans1D1" presStyleIdx="0" presStyleCnt="8"/>
      <dgm:spPr/>
    </dgm:pt>
    <dgm:pt modelId="{03A5EFF8-5A23-4A86-B703-5182D5FCABC3}" type="pres">
      <dgm:prSet presAssocID="{4B531314-9F0C-47FB-94DA-619C10780D06}" presName="Name31" presStyleLbl="parChTrans1D1" presStyleIdx="1" presStyleCnt="8"/>
      <dgm:spPr>
        <a:ln>
          <a:solidFill>
            <a:schemeClr val="accent5">
              <a:lumMod val="50000"/>
            </a:schemeClr>
          </a:solidFill>
          <a:headEnd type="triangle" w="lg" len="lg"/>
        </a:ln>
      </dgm:spPr>
    </dgm:pt>
    <dgm:pt modelId="{DE8B1C51-4D6F-4081-B92C-9792D9CBD219}" type="pres">
      <dgm:prSet presAssocID="{44109AFF-FDEA-4688-96FA-A02C29E0AD13}" presName="txAndLines1" presStyleCnt="0"/>
      <dgm:spPr/>
    </dgm:pt>
    <dgm:pt modelId="{3148385B-1E36-44D3-AC12-EE545C07E666}" type="pres">
      <dgm:prSet presAssocID="{44109AFF-FDEA-4688-96FA-A02C29E0AD13}" presName="anchor1" presStyleCnt="0"/>
      <dgm:spPr/>
    </dgm:pt>
    <dgm:pt modelId="{DD57D3C8-6622-40A5-A4DA-B1EBCCF0B3F7}" type="pres">
      <dgm:prSet presAssocID="{44109AFF-FDEA-4688-96FA-A02C29E0AD13}" presName="backup1" presStyleCnt="0"/>
      <dgm:spPr/>
    </dgm:pt>
    <dgm:pt modelId="{B3242801-4244-4C82-8066-6C8A0B744EFF}" type="pres">
      <dgm:prSet presAssocID="{44109AFF-FDEA-4688-96FA-A02C29E0AD13}" presName="preLine1" presStyleLbl="parChTrans1D1" presStyleIdx="2" presStyleCnt="8"/>
      <dgm:spPr/>
    </dgm:pt>
    <dgm:pt modelId="{C49988B3-D4E4-44BF-8D6C-BBEDDAAEB0B0}" type="pres">
      <dgm:prSet presAssocID="{44109AFF-FDEA-4688-96FA-A02C29E0AD13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FE7F-06C2-47A8-BD23-EA4AA12445BC}" type="pres">
      <dgm:prSet presAssocID="{44109AFF-FDEA-4688-96FA-A02C29E0AD13}" presName="postLine1" presStyleLbl="parChTrans1D1" presStyleIdx="3" presStyleCnt="8"/>
      <dgm:spPr/>
    </dgm:pt>
    <dgm:pt modelId="{6E681F67-8B63-42AE-B39D-55C750AAFAAE}" type="pres">
      <dgm:prSet presAssocID="{77195C31-CCE2-490B-8264-D9B033DB8536}" presName="Name11" presStyleLbl="parChTrans1D1" presStyleIdx="4" presStyleCnt="8"/>
      <dgm:spPr/>
    </dgm:pt>
    <dgm:pt modelId="{CDA5C1F4-AE47-4EB8-ABDD-C91E4CA228A8}" type="pres">
      <dgm:prSet presAssocID="{77195C31-CCE2-490B-8264-D9B033DB8536}" presName="Name31" presStyleLbl="parChTrans1D1" presStyleIdx="5" presStyleCnt="8"/>
      <dgm:spPr>
        <a:ln>
          <a:solidFill>
            <a:schemeClr val="accent1">
              <a:lumMod val="50000"/>
            </a:schemeClr>
          </a:solidFill>
          <a:headEnd type="triangle" w="lg" len="lg"/>
        </a:ln>
      </dgm:spPr>
    </dgm:pt>
    <dgm:pt modelId="{0034FD9B-03CF-4CFD-B67A-A40314ECA660}" type="pres">
      <dgm:prSet presAssocID="{431152A9-CBB0-4373-BE50-A095202FF84F}" presName="txAndLines1" presStyleCnt="0"/>
      <dgm:spPr/>
    </dgm:pt>
    <dgm:pt modelId="{F38ACC37-ADF2-4325-B615-2CC353E5BC24}" type="pres">
      <dgm:prSet presAssocID="{431152A9-CBB0-4373-BE50-A095202FF84F}" presName="anchor1" presStyleCnt="0"/>
      <dgm:spPr/>
    </dgm:pt>
    <dgm:pt modelId="{0E530559-C6DF-4E81-87C7-6025F5ED6FB0}" type="pres">
      <dgm:prSet presAssocID="{431152A9-CBB0-4373-BE50-A095202FF84F}" presName="backup1" presStyleCnt="0"/>
      <dgm:spPr/>
    </dgm:pt>
    <dgm:pt modelId="{78DE5C3C-3213-41E3-B5D0-0AE62E774C73}" type="pres">
      <dgm:prSet presAssocID="{431152A9-CBB0-4373-BE50-A095202FF84F}" presName="preLine1" presStyleLbl="parChTrans1D1" presStyleIdx="6" presStyleCnt="8"/>
      <dgm:spPr/>
    </dgm:pt>
    <dgm:pt modelId="{3A4B1C30-A180-4500-80EA-2F5516E3DFFC}" type="pres">
      <dgm:prSet presAssocID="{431152A9-CBB0-4373-BE50-A095202FF84F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7A68E-E600-4E0E-B7FB-ECE5F1C2BB95}" type="pres">
      <dgm:prSet presAssocID="{431152A9-CBB0-4373-BE50-A095202FF84F}" presName="postLine1" presStyleLbl="parChTrans1D1" presStyleIdx="7" presStyleCnt="8"/>
      <dgm:spPr/>
    </dgm:pt>
    <dgm:pt modelId="{BAD79481-CA5D-4B9C-B98E-2F7F9AEB24CB}" type="pres">
      <dgm:prSet presAssocID="{A9E24152-2588-4439-AB45-CF5A8DDD0F96}" presName="spPost1" presStyleCnt="0"/>
      <dgm:spPr/>
    </dgm:pt>
    <dgm:pt modelId="{B4B8D37B-6273-4F62-B479-3B759300BD64}" type="pres">
      <dgm:prSet presAssocID="{D015599F-8548-4303-90C0-570EFAF94157}" presName="parTx2" presStyleLbl="node1" presStyleIdx="1" presStyleCnt="2"/>
      <dgm:spPr>
        <a:prstGeom prst="frame">
          <a:avLst/>
        </a:prstGeom>
      </dgm:spPr>
      <dgm:t>
        <a:bodyPr/>
        <a:lstStyle/>
        <a:p>
          <a:endParaRPr lang="ru-RU"/>
        </a:p>
      </dgm:t>
    </dgm:pt>
  </dgm:ptLst>
  <dgm:cxnLst>
    <dgm:cxn modelId="{34C5A92F-1BF6-4732-8011-58752EE488CD}" type="presOf" srcId="{44109AFF-FDEA-4688-96FA-A02C29E0AD13}" destId="{C49988B3-D4E4-44BF-8D6C-BBEDDAAEB0B0}" srcOrd="0" destOrd="0" presId="urn:microsoft.com/office/officeart/2009/3/layout/SubStepProcess"/>
    <dgm:cxn modelId="{75A63D9F-02E8-4239-B15B-BC138E4D179E}" srcId="{A9E24152-2588-4439-AB45-CF5A8DDD0F96}" destId="{431152A9-CBB0-4373-BE50-A095202FF84F}" srcOrd="1" destOrd="0" parTransId="{77195C31-CCE2-490B-8264-D9B033DB8536}" sibTransId="{2042DDAA-BF24-4D7D-B023-4803C41CBCA0}"/>
    <dgm:cxn modelId="{320D33C3-A4C5-4FC7-B4ED-E3E907302152}" type="presOf" srcId="{23398469-A993-4449-9A52-1091D65ACA44}" destId="{0EBA1B48-13FF-460F-A88F-97A69F692B2C}" srcOrd="0" destOrd="0" presId="urn:microsoft.com/office/officeart/2009/3/layout/SubStepProcess"/>
    <dgm:cxn modelId="{5A81384D-9489-4A5D-93F9-30BDD0ECCC05}" type="presOf" srcId="{A9E24152-2588-4439-AB45-CF5A8DDD0F96}" destId="{4A482BEF-7C81-458B-B864-E1EF71E50520}" srcOrd="0" destOrd="0" presId="urn:microsoft.com/office/officeart/2009/3/layout/SubStepProcess"/>
    <dgm:cxn modelId="{A064A304-DB55-4031-A5BF-CBE0C9D00FCA}" srcId="{A9E24152-2588-4439-AB45-CF5A8DDD0F96}" destId="{44109AFF-FDEA-4688-96FA-A02C29E0AD13}" srcOrd="0" destOrd="0" parTransId="{4B531314-9F0C-47FB-94DA-619C10780D06}" sibTransId="{0EC7C4D8-9D0C-433A-9D58-2AD0B2C8BA0F}"/>
    <dgm:cxn modelId="{5715D299-9EB8-4D86-85E8-44F1031E986B}" type="presOf" srcId="{D015599F-8548-4303-90C0-570EFAF94157}" destId="{B4B8D37B-6273-4F62-B479-3B759300BD64}" srcOrd="0" destOrd="0" presId="urn:microsoft.com/office/officeart/2009/3/layout/SubStepProcess"/>
    <dgm:cxn modelId="{FC7A67CF-A1D5-4D4D-841A-D21D7A55109C}" srcId="{23398469-A993-4449-9A52-1091D65ACA44}" destId="{D015599F-8548-4303-90C0-570EFAF94157}" srcOrd="1" destOrd="0" parTransId="{BDEE3499-2E0A-458D-8A41-374D34C77112}" sibTransId="{2AC03AD0-3843-4829-A4F3-936581390A5B}"/>
    <dgm:cxn modelId="{EA66103C-5280-4010-8C0A-A7C4CAA067D6}" type="presOf" srcId="{431152A9-CBB0-4373-BE50-A095202FF84F}" destId="{3A4B1C30-A180-4500-80EA-2F5516E3DFFC}" srcOrd="0" destOrd="0" presId="urn:microsoft.com/office/officeart/2009/3/layout/SubStepProcess"/>
    <dgm:cxn modelId="{005F3FE8-325B-4792-996D-812EF23A34E2}" srcId="{23398469-A993-4449-9A52-1091D65ACA44}" destId="{A9E24152-2588-4439-AB45-CF5A8DDD0F96}" srcOrd="0" destOrd="0" parTransId="{55160697-E945-403F-8665-BCDCB80614E2}" sibTransId="{E59D4E47-44EA-4A8F-A1C0-12408010944F}"/>
    <dgm:cxn modelId="{8CB16D9D-B7BE-4B7F-9644-FB3C96336AE3}" type="presParOf" srcId="{0EBA1B48-13FF-460F-A88F-97A69F692B2C}" destId="{4A482BEF-7C81-458B-B864-E1EF71E50520}" srcOrd="0" destOrd="0" presId="urn:microsoft.com/office/officeart/2009/3/layout/SubStepProcess"/>
    <dgm:cxn modelId="{A7C73CBB-2F47-489A-892F-CB05E537F2B9}" type="presParOf" srcId="{0EBA1B48-13FF-460F-A88F-97A69F692B2C}" destId="{54E114A1-7E2E-4E58-B511-91D4716A2D2F}" srcOrd="1" destOrd="0" presId="urn:microsoft.com/office/officeart/2009/3/layout/SubStepProcess"/>
    <dgm:cxn modelId="{F5DF14D6-E6B6-4A28-99D0-1E464964DDFC}" type="presParOf" srcId="{0EBA1B48-13FF-460F-A88F-97A69F692B2C}" destId="{653E0C9A-FF2B-4809-A8DF-6FFD84742A62}" srcOrd="2" destOrd="0" presId="urn:microsoft.com/office/officeart/2009/3/layout/SubStepProcess"/>
    <dgm:cxn modelId="{0809F7BC-E52D-4AA5-871B-2AF1173B0977}" type="presParOf" srcId="{653E0C9A-FF2B-4809-A8DF-6FFD84742A62}" destId="{56EB4882-C6BE-4FBA-94E9-6DC047918877}" srcOrd="0" destOrd="0" presId="urn:microsoft.com/office/officeart/2009/3/layout/SubStepProcess"/>
    <dgm:cxn modelId="{B1C23235-C77B-4C29-9C49-B3D0F32B3786}" type="presParOf" srcId="{653E0C9A-FF2B-4809-A8DF-6FFD84742A62}" destId="{03A5EFF8-5A23-4A86-B703-5182D5FCABC3}" srcOrd="1" destOrd="0" presId="urn:microsoft.com/office/officeart/2009/3/layout/SubStepProcess"/>
    <dgm:cxn modelId="{6E7F7362-E159-4199-B895-210D3178C7A0}" type="presParOf" srcId="{653E0C9A-FF2B-4809-A8DF-6FFD84742A62}" destId="{DE8B1C51-4D6F-4081-B92C-9792D9CBD219}" srcOrd="2" destOrd="0" presId="urn:microsoft.com/office/officeart/2009/3/layout/SubStepProcess"/>
    <dgm:cxn modelId="{AE43B9CE-331D-4E18-9126-FC7505678B66}" type="presParOf" srcId="{DE8B1C51-4D6F-4081-B92C-9792D9CBD219}" destId="{3148385B-1E36-44D3-AC12-EE545C07E666}" srcOrd="0" destOrd="0" presId="urn:microsoft.com/office/officeart/2009/3/layout/SubStepProcess"/>
    <dgm:cxn modelId="{113C7A80-7EAE-4869-A7A6-264256C56E42}" type="presParOf" srcId="{DE8B1C51-4D6F-4081-B92C-9792D9CBD219}" destId="{DD57D3C8-6622-40A5-A4DA-B1EBCCF0B3F7}" srcOrd="1" destOrd="0" presId="urn:microsoft.com/office/officeart/2009/3/layout/SubStepProcess"/>
    <dgm:cxn modelId="{5D6BA056-7129-4E35-A9B9-F914840E6A0B}" type="presParOf" srcId="{DE8B1C51-4D6F-4081-B92C-9792D9CBD219}" destId="{B3242801-4244-4C82-8066-6C8A0B744EFF}" srcOrd="2" destOrd="0" presId="urn:microsoft.com/office/officeart/2009/3/layout/SubStepProcess"/>
    <dgm:cxn modelId="{72AF4ACF-D09A-422F-B463-FE6721C5FAE2}" type="presParOf" srcId="{DE8B1C51-4D6F-4081-B92C-9792D9CBD219}" destId="{C49988B3-D4E4-44BF-8D6C-BBEDDAAEB0B0}" srcOrd="3" destOrd="0" presId="urn:microsoft.com/office/officeart/2009/3/layout/SubStepProcess"/>
    <dgm:cxn modelId="{38156A34-F4CF-43E0-B63C-9408F94C1C75}" type="presParOf" srcId="{DE8B1C51-4D6F-4081-B92C-9792D9CBD219}" destId="{56CBFE7F-06C2-47A8-BD23-EA4AA12445BC}" srcOrd="4" destOrd="0" presId="urn:microsoft.com/office/officeart/2009/3/layout/SubStepProcess"/>
    <dgm:cxn modelId="{704996EA-20FB-4504-BF2D-271488CA9E46}" type="presParOf" srcId="{653E0C9A-FF2B-4809-A8DF-6FFD84742A62}" destId="{6E681F67-8B63-42AE-B39D-55C750AAFAAE}" srcOrd="3" destOrd="0" presId="urn:microsoft.com/office/officeart/2009/3/layout/SubStepProcess"/>
    <dgm:cxn modelId="{705C4882-3407-4490-9FB0-D656E374DB11}" type="presParOf" srcId="{653E0C9A-FF2B-4809-A8DF-6FFD84742A62}" destId="{CDA5C1F4-AE47-4EB8-ABDD-C91E4CA228A8}" srcOrd="4" destOrd="0" presId="urn:microsoft.com/office/officeart/2009/3/layout/SubStepProcess"/>
    <dgm:cxn modelId="{BD8177B8-69EF-4DC9-A746-F6CB5B8F1D25}" type="presParOf" srcId="{653E0C9A-FF2B-4809-A8DF-6FFD84742A62}" destId="{0034FD9B-03CF-4CFD-B67A-A40314ECA660}" srcOrd="5" destOrd="0" presId="urn:microsoft.com/office/officeart/2009/3/layout/SubStepProcess"/>
    <dgm:cxn modelId="{4F97A0DB-3E03-4551-BDDA-92C5B602594E}" type="presParOf" srcId="{0034FD9B-03CF-4CFD-B67A-A40314ECA660}" destId="{F38ACC37-ADF2-4325-B615-2CC353E5BC24}" srcOrd="0" destOrd="0" presId="urn:microsoft.com/office/officeart/2009/3/layout/SubStepProcess"/>
    <dgm:cxn modelId="{2DC6DA4F-17BD-498A-93EC-4F2CD61F0777}" type="presParOf" srcId="{0034FD9B-03CF-4CFD-B67A-A40314ECA660}" destId="{0E530559-C6DF-4E81-87C7-6025F5ED6FB0}" srcOrd="1" destOrd="0" presId="urn:microsoft.com/office/officeart/2009/3/layout/SubStepProcess"/>
    <dgm:cxn modelId="{31D778DA-8FAD-46B1-AADD-398AC74480CF}" type="presParOf" srcId="{0034FD9B-03CF-4CFD-B67A-A40314ECA660}" destId="{78DE5C3C-3213-41E3-B5D0-0AE62E774C73}" srcOrd="2" destOrd="0" presId="urn:microsoft.com/office/officeart/2009/3/layout/SubStepProcess"/>
    <dgm:cxn modelId="{0A937C2C-3ACC-42C7-AEEB-DF17C8BEBCB7}" type="presParOf" srcId="{0034FD9B-03CF-4CFD-B67A-A40314ECA660}" destId="{3A4B1C30-A180-4500-80EA-2F5516E3DFFC}" srcOrd="3" destOrd="0" presId="urn:microsoft.com/office/officeart/2009/3/layout/SubStepProcess"/>
    <dgm:cxn modelId="{024B10B9-CDC5-406C-A494-F276F47FEBC0}" type="presParOf" srcId="{0034FD9B-03CF-4CFD-B67A-A40314ECA660}" destId="{0D47A68E-E600-4E0E-B7FB-ECE5F1C2BB95}" srcOrd="4" destOrd="0" presId="urn:microsoft.com/office/officeart/2009/3/layout/SubStepProcess"/>
    <dgm:cxn modelId="{DCA461F8-A9A0-46E4-8D28-8433F2ECE022}" type="presParOf" srcId="{0EBA1B48-13FF-460F-A88F-97A69F692B2C}" destId="{BAD79481-CA5D-4B9C-B98E-2F7F9AEB24CB}" srcOrd="3" destOrd="0" presId="urn:microsoft.com/office/officeart/2009/3/layout/SubStepProcess"/>
    <dgm:cxn modelId="{9C8048E0-AB10-4221-8D48-A73103AC79D7}" type="presParOf" srcId="{0EBA1B48-13FF-460F-A88F-97A69F692B2C}" destId="{B4B8D37B-6273-4F62-B479-3B759300BD64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97DE7-6884-4F28-A4C0-CB684224633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3E7A2B-A314-4460-91FA-0CAC12520E3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C3300"/>
              </a:solidFill>
            </a:rPr>
            <a:t>Сумма платежей за 5 лет</a:t>
          </a:r>
        </a:p>
        <a:p>
          <a:r>
            <a:rPr lang="ru-RU" sz="1800" b="1" dirty="0" smtClean="0">
              <a:solidFill>
                <a:srgbClr val="CC3300"/>
              </a:solidFill>
            </a:rPr>
            <a:t>должна быть не менее</a:t>
          </a:r>
        </a:p>
        <a:p>
          <a:r>
            <a:rPr lang="ru-RU" sz="1800" b="1" dirty="0" smtClean="0">
              <a:solidFill>
                <a:srgbClr val="CC3300"/>
              </a:solidFill>
            </a:rPr>
            <a:t>  суммы гранта</a:t>
          </a:r>
          <a:endParaRPr lang="ru-RU" sz="1800" b="1" dirty="0">
            <a:solidFill>
              <a:srgbClr val="CC3300"/>
            </a:solidFill>
          </a:endParaRPr>
        </a:p>
      </dgm:t>
    </dgm:pt>
    <dgm:pt modelId="{E227A8D3-E28C-4247-A6D4-5D68729A885D}" type="parTrans" cxnId="{A4F3BA64-FE19-4989-89E7-F6466B7DCB78}">
      <dgm:prSet/>
      <dgm:spPr/>
      <dgm:t>
        <a:bodyPr/>
        <a:lstStyle/>
        <a:p>
          <a:endParaRPr lang="ru-RU"/>
        </a:p>
      </dgm:t>
    </dgm:pt>
    <dgm:pt modelId="{4B01AF8D-8C52-4699-9DEC-A565E6874E78}" type="sibTrans" cxnId="{A4F3BA64-FE19-4989-89E7-F6466B7DCB78}">
      <dgm:prSet/>
      <dgm:spPr/>
      <dgm:t>
        <a:bodyPr/>
        <a:lstStyle/>
        <a:p>
          <a:endParaRPr lang="ru-RU"/>
        </a:p>
      </dgm:t>
    </dgm:pt>
    <dgm:pt modelId="{97127DD2-522B-4557-A593-81FF724BD254}" type="pres">
      <dgm:prSet presAssocID="{0F597DE7-6884-4F28-A4C0-CB684224633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1FA43A-7CA2-4922-B214-584929A64921}" type="pres">
      <dgm:prSet presAssocID="{0F597DE7-6884-4F28-A4C0-CB684224633F}" presName="ellipse" presStyleLbl="trBgShp" presStyleIdx="0" presStyleCnt="1" custLinFactNeighborX="-24722" custLinFactNeighborY="55084"/>
      <dgm:spPr>
        <a:noFill/>
      </dgm:spPr>
    </dgm:pt>
    <dgm:pt modelId="{D222031E-105B-428C-A2B9-0DC189B26EEE}" type="pres">
      <dgm:prSet presAssocID="{0F597DE7-6884-4F28-A4C0-CB684224633F}" presName="arrow1" presStyleLbl="fgShp" presStyleIdx="0" presStyleCnt="1" custScaleY="157280" custLinFactNeighborX="-1208" custLinFactNeighborY="-4008"/>
      <dgm:spPr>
        <a:gradFill flip="none" rotWithShape="1">
          <a:gsLst>
            <a:gs pos="34000">
              <a:schemeClr val="accent3">
                <a:lumMod val="67000"/>
              </a:schemeClr>
            </a:gs>
            <a:gs pos="77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</dgm:pt>
    <dgm:pt modelId="{06AE27D9-D326-4ADE-9AA1-3994C3325E4E}" type="pres">
      <dgm:prSet presAssocID="{0F597DE7-6884-4F28-A4C0-CB684224633F}" presName="rectangle" presStyleLbl="revTx" presStyleIdx="0" presStyleCnt="1" custScaleX="162873" custScaleY="153943" custLinFactY="12543" custLinFactNeighborX="12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8190E-13B2-4C91-8CEF-8DCB3115DC1E}" type="pres">
      <dgm:prSet presAssocID="{0F597DE7-6884-4F28-A4C0-CB684224633F}" presName="funnel" presStyleLbl="trAlignAcc1" presStyleIdx="0" presStyleCnt="1" custLinFactNeighborX="-29" custLinFactNeighborY="1537"/>
      <dgm:spPr>
        <a:ln>
          <a:solidFill>
            <a:schemeClr val="tx2">
              <a:lumMod val="50000"/>
            </a:schemeClr>
          </a:solidFill>
        </a:ln>
      </dgm:spPr>
    </dgm:pt>
  </dgm:ptLst>
  <dgm:cxnLst>
    <dgm:cxn modelId="{7D4ED777-8AD9-4640-A690-B7AC137B7D51}" type="presOf" srcId="{C13E7A2B-A314-4460-91FA-0CAC12520E35}" destId="{06AE27D9-D326-4ADE-9AA1-3994C3325E4E}" srcOrd="0" destOrd="0" presId="urn:microsoft.com/office/officeart/2005/8/layout/funnel1"/>
    <dgm:cxn modelId="{A4F3BA64-FE19-4989-89E7-F6466B7DCB78}" srcId="{0F597DE7-6884-4F28-A4C0-CB684224633F}" destId="{C13E7A2B-A314-4460-91FA-0CAC12520E35}" srcOrd="0" destOrd="0" parTransId="{E227A8D3-E28C-4247-A6D4-5D68729A885D}" sibTransId="{4B01AF8D-8C52-4699-9DEC-A565E6874E78}"/>
    <dgm:cxn modelId="{AC100676-360B-4FBA-A412-F80B6C6B246B}" type="presOf" srcId="{0F597DE7-6884-4F28-A4C0-CB684224633F}" destId="{97127DD2-522B-4557-A593-81FF724BD254}" srcOrd="0" destOrd="0" presId="urn:microsoft.com/office/officeart/2005/8/layout/funnel1"/>
    <dgm:cxn modelId="{D265C2B0-1744-4F7E-9E63-9E2C5D47EF74}" type="presParOf" srcId="{97127DD2-522B-4557-A593-81FF724BD254}" destId="{3B1FA43A-7CA2-4922-B214-584929A64921}" srcOrd="0" destOrd="0" presId="urn:microsoft.com/office/officeart/2005/8/layout/funnel1"/>
    <dgm:cxn modelId="{1E1830A5-E4F4-4819-A40D-F8BCB6584AD0}" type="presParOf" srcId="{97127DD2-522B-4557-A593-81FF724BD254}" destId="{D222031E-105B-428C-A2B9-0DC189B26EEE}" srcOrd="1" destOrd="0" presId="urn:microsoft.com/office/officeart/2005/8/layout/funnel1"/>
    <dgm:cxn modelId="{82825B94-38A8-445F-B68F-AAA1EDC41097}" type="presParOf" srcId="{97127DD2-522B-4557-A593-81FF724BD254}" destId="{06AE27D9-D326-4ADE-9AA1-3994C3325E4E}" srcOrd="2" destOrd="0" presId="urn:microsoft.com/office/officeart/2005/8/layout/funnel1"/>
    <dgm:cxn modelId="{38E3E95A-5E33-4E13-AE7A-817ACC18AB5B}" type="presParOf" srcId="{97127DD2-522B-4557-A593-81FF724BD254}" destId="{A388190E-13B2-4C91-8CEF-8DCB3115DC1E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E8D7E-8940-49FD-B999-0F828BD5C21F}">
      <dsp:nvSpPr>
        <dsp:cNvPr id="0" name=""/>
        <dsp:cNvSpPr/>
      </dsp:nvSpPr>
      <dsp:spPr>
        <a:xfrm rot="21300000">
          <a:off x="24861" y="2257217"/>
          <a:ext cx="8051735" cy="922045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78053-E213-4D13-BF35-3BEF0C95FF3A}">
      <dsp:nvSpPr>
        <dsp:cNvPr id="0" name=""/>
        <dsp:cNvSpPr/>
      </dsp:nvSpPr>
      <dsp:spPr>
        <a:xfrm>
          <a:off x="162742" y="216031"/>
          <a:ext cx="2898150" cy="2275452"/>
        </a:xfrm>
        <a:prstGeom prst="downArrow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B359FD-AD44-4607-A9AF-41C616B7030D}">
      <dsp:nvSpPr>
        <dsp:cNvPr id="0" name=""/>
        <dsp:cNvSpPr/>
      </dsp:nvSpPr>
      <dsp:spPr>
        <a:xfrm>
          <a:off x="3060899" y="0"/>
          <a:ext cx="5058213" cy="238922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>
              <a:sym typeface="Wingdings" panose="05000000000000000000" pitchFamily="2" charset="2"/>
            </a:rPr>
            <a:t></a:t>
          </a:r>
          <a:r>
            <a:rPr lang="ru-RU" sz="1800" b="0" kern="1200" smtClean="0"/>
            <a:t>низкий уровень готовности отечественной инновационной продукции для внедрения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smtClean="0"/>
            <a:t/>
          </a:r>
          <a:br>
            <a:rPr lang="ru-RU" sz="1800" b="0" kern="1200" smtClean="0"/>
          </a:br>
          <a:r>
            <a:rPr lang="ru-RU" sz="1800" b="0" kern="1200" smtClean="0">
              <a:sym typeface="Wingdings" panose="05000000000000000000" pitchFamily="2" charset="2"/>
            </a:rPr>
            <a:t></a:t>
          </a:r>
          <a:r>
            <a:rPr lang="ru-RU" sz="1800" b="0" kern="1200" smtClean="0"/>
            <a:t>несоответствие характеристик инноваций техническим требованиям Инициатора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smtClean="0"/>
            <a:t/>
          </a:r>
          <a:br>
            <a:rPr lang="ru-RU" sz="1800" b="0" kern="1200" smtClean="0"/>
          </a:br>
          <a:r>
            <a:rPr lang="ru-RU" sz="1800" b="0" kern="1200" smtClean="0">
              <a:sym typeface="Wingdings" panose="05000000000000000000" pitchFamily="2" charset="2"/>
            </a:rPr>
            <a:t></a:t>
          </a:r>
          <a:r>
            <a:rPr lang="ru-RU" sz="1800" b="0" kern="1200" smtClean="0"/>
            <a:t>риски поставок, связанные с неисполнением заказа (в т.ч. на НИОКР)</a:t>
          </a:r>
          <a:br>
            <a:rPr lang="ru-RU" sz="1800" b="0" kern="1200" smtClean="0"/>
          </a:br>
          <a:endParaRPr lang="ru-RU" sz="1800" b="0" kern="1200" dirty="0"/>
        </a:p>
      </dsp:txBody>
      <dsp:txXfrm>
        <a:off x="3060899" y="0"/>
        <a:ext cx="5058213" cy="2389225"/>
      </dsp:txXfrm>
    </dsp:sp>
    <dsp:sp modelId="{85B6ADF4-52A2-4DC2-B7BA-266F86A6BF30}">
      <dsp:nvSpPr>
        <dsp:cNvPr id="0" name=""/>
        <dsp:cNvSpPr/>
      </dsp:nvSpPr>
      <dsp:spPr>
        <a:xfrm>
          <a:off x="5437163" y="3168362"/>
          <a:ext cx="2430437" cy="2275452"/>
        </a:xfrm>
        <a:prstGeom prst="upArrow">
          <a:avLst/>
        </a:prstGeom>
        <a:solidFill>
          <a:schemeClr val="accent2">
            <a:shade val="80000"/>
            <a:hueOff val="313374"/>
            <a:satOff val="303"/>
            <a:lumOff val="2536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719743-DC8A-4180-BFD2-C38936C8F1D2}">
      <dsp:nvSpPr>
        <dsp:cNvPr id="0" name=""/>
        <dsp:cNvSpPr/>
      </dsp:nvSpPr>
      <dsp:spPr>
        <a:xfrm>
          <a:off x="-70320" y="3299405"/>
          <a:ext cx="5163545" cy="238922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/>
            <a:t> </a:t>
          </a:r>
          <a:r>
            <a:rPr lang="ru-RU" sz="2000" kern="1200" smtClean="0">
              <a:sym typeface="Wingdings" panose="05000000000000000000" pitchFamily="2" charset="2"/>
            </a:rPr>
            <a:t> </a:t>
          </a:r>
          <a:r>
            <a:rPr lang="ru-RU" sz="1800" kern="1200" smtClean="0"/>
            <a:t>отсутствие информации о потребностях крупного бизнеса в наукоёмких разработках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/>
            <a:t/>
          </a:r>
          <a:br>
            <a:rPr lang="ru-RU" sz="1800" kern="1200" smtClean="0"/>
          </a:br>
          <a:r>
            <a:rPr lang="ru-RU" sz="1800" kern="1200" smtClean="0">
              <a:sym typeface="Wingdings" panose="05000000000000000000" pitchFamily="2" charset="2"/>
            </a:rPr>
            <a:t> </a:t>
          </a:r>
          <a:r>
            <a:rPr lang="ru-RU" sz="1800" kern="1200" smtClean="0"/>
            <a:t>отсутствие налаженных связей                                  с крупными предприятиями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/>
            <a:t/>
          </a:r>
          <a:br>
            <a:rPr lang="ru-RU" sz="1800" kern="1200" smtClean="0"/>
          </a:br>
          <a:r>
            <a:rPr lang="ru-RU" sz="1800" kern="1200" smtClean="0">
              <a:sym typeface="Wingdings" panose="05000000000000000000" pitchFamily="2" charset="2"/>
            </a:rPr>
            <a:t> </a:t>
          </a:r>
          <a:r>
            <a:rPr lang="ru-RU" sz="1800" kern="1200" smtClean="0"/>
            <a:t>отсутствие развитой материально-технической базы</a:t>
          </a:r>
          <a:endParaRPr lang="ru-RU" sz="1800" kern="1200" dirty="0"/>
        </a:p>
      </dsp:txBody>
      <dsp:txXfrm>
        <a:off x="-70320" y="3299405"/>
        <a:ext cx="5163545" cy="2389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F2B85-89CF-41CF-A4C9-5F2D662EF75C}">
      <dsp:nvSpPr>
        <dsp:cNvPr id="0" name=""/>
        <dsp:cNvSpPr/>
      </dsp:nvSpPr>
      <dsp:spPr>
        <a:xfrm rot="21168537">
          <a:off x="2673989" y="2081301"/>
          <a:ext cx="2276140" cy="225057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ФСР МФП НТС</a:t>
          </a:r>
          <a:endParaRPr lang="ru-RU" sz="1500" b="1" kern="1200" dirty="0"/>
        </a:p>
      </dsp:txBody>
      <dsp:txXfrm>
        <a:off x="3127220" y="2608643"/>
        <a:ext cx="1364750" cy="1156843"/>
      </dsp:txXfrm>
    </dsp:sp>
    <dsp:sp modelId="{7870180B-C63B-4F23-A399-E859556AB01C}">
      <dsp:nvSpPr>
        <dsp:cNvPr id="0" name=""/>
        <dsp:cNvSpPr/>
      </dsp:nvSpPr>
      <dsp:spPr>
        <a:xfrm rot="21097010">
          <a:off x="1242094" y="1638137"/>
          <a:ext cx="1699388" cy="16993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МИП</a:t>
          </a:r>
          <a:endParaRPr lang="ru-RU" sz="1500" b="1" kern="1200" dirty="0"/>
        </a:p>
      </dsp:txBody>
      <dsp:txXfrm>
        <a:off x="1669920" y="2068549"/>
        <a:ext cx="843736" cy="838564"/>
      </dsp:txXfrm>
    </dsp:sp>
    <dsp:sp modelId="{0E35BA48-A1D1-464F-87F9-91033C0A1415}">
      <dsp:nvSpPr>
        <dsp:cNvPr id="0" name=""/>
        <dsp:cNvSpPr/>
      </dsp:nvSpPr>
      <dsp:spPr>
        <a:xfrm rot="20409075">
          <a:off x="1998575" y="132386"/>
          <a:ext cx="2040101" cy="19910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Инициатор</a:t>
          </a:r>
          <a:endParaRPr lang="ru-RU" sz="1500" b="1" kern="1200" dirty="0"/>
        </a:p>
      </dsp:txBody>
      <dsp:txXfrm rot="900000">
        <a:off x="2448938" y="566171"/>
        <a:ext cx="1139373" cy="1123475"/>
      </dsp:txXfrm>
    </dsp:sp>
    <dsp:sp modelId="{6E51F4F0-BA0A-4DA8-A06B-5B2C20930A7B}">
      <dsp:nvSpPr>
        <dsp:cNvPr id="0" name=""/>
        <dsp:cNvSpPr/>
      </dsp:nvSpPr>
      <dsp:spPr>
        <a:xfrm>
          <a:off x="2545171" y="1683386"/>
          <a:ext cx="2990924" cy="2990924"/>
        </a:xfrm>
        <a:prstGeom prst="circularArrow">
          <a:avLst>
            <a:gd name="adj1" fmla="val 4688"/>
            <a:gd name="adj2" fmla="val 299029"/>
            <a:gd name="adj3" fmla="val 2517510"/>
            <a:gd name="adj4" fmla="val 158583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24AB6-1882-47D9-95A1-181A0CC6C6F1}">
      <dsp:nvSpPr>
        <dsp:cNvPr id="0" name=""/>
        <dsp:cNvSpPr/>
      </dsp:nvSpPr>
      <dsp:spPr>
        <a:xfrm>
          <a:off x="901538" y="1372742"/>
          <a:ext cx="2173093" cy="21730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FF383-3648-411A-975B-FEC4135E2603}">
      <dsp:nvSpPr>
        <dsp:cNvPr id="0" name=""/>
        <dsp:cNvSpPr/>
      </dsp:nvSpPr>
      <dsp:spPr>
        <a:xfrm rot="862685">
          <a:off x="1713618" y="-140698"/>
          <a:ext cx="2343032" cy="23430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2BEF-7C81-458B-B864-E1EF71E50520}">
      <dsp:nvSpPr>
        <dsp:cNvPr id="0" name=""/>
        <dsp:cNvSpPr/>
      </dsp:nvSpPr>
      <dsp:spPr>
        <a:xfrm>
          <a:off x="2564" y="54756"/>
          <a:ext cx="1690687" cy="1690687"/>
        </a:xfrm>
        <a:prstGeom prst="donu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CC3300"/>
              </a:solidFill>
            </a:rPr>
            <a:t>МИП</a:t>
          </a:r>
          <a:endParaRPr lang="ru-RU" sz="1600" kern="1200" dirty="0"/>
        </a:p>
      </dsp:txBody>
      <dsp:txXfrm>
        <a:off x="250159" y="302351"/>
        <a:ext cx="1195497" cy="1195497"/>
      </dsp:txXfrm>
    </dsp:sp>
    <dsp:sp modelId="{56EB4882-C6BE-4FBA-94E9-6DC047918877}">
      <dsp:nvSpPr>
        <dsp:cNvPr id="0" name=""/>
        <dsp:cNvSpPr/>
      </dsp:nvSpPr>
      <dsp:spPr>
        <a:xfrm rot="19041445">
          <a:off x="1670449" y="666785"/>
          <a:ext cx="5523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3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5EFF8-5A23-4A86-B703-5182D5FCABC3}">
      <dsp:nvSpPr>
        <dsp:cNvPr id="0" name=""/>
        <dsp:cNvSpPr/>
      </dsp:nvSpPr>
      <dsp:spPr>
        <a:xfrm rot="13358555">
          <a:off x="3873245" y="666785"/>
          <a:ext cx="5523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305" y="0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42801-4244-4C82-8066-6C8A0B744EFF}">
      <dsp:nvSpPr>
        <dsp:cNvPr id="0" name=""/>
        <dsp:cNvSpPr/>
      </dsp:nvSpPr>
      <dsp:spPr>
        <a:xfrm>
          <a:off x="2149737" y="479713"/>
          <a:ext cx="19761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988B3-D4E4-44BF-8D6C-BBEDDAAEB0B0}">
      <dsp:nvSpPr>
        <dsp:cNvPr id="0" name=""/>
        <dsp:cNvSpPr/>
      </dsp:nvSpPr>
      <dsp:spPr>
        <a:xfrm>
          <a:off x="2347355" y="59326"/>
          <a:ext cx="1401289" cy="8407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</a:t>
          </a:r>
          <a:endParaRPr lang="ru-RU" sz="2000" b="1" kern="1200" dirty="0"/>
        </a:p>
      </dsp:txBody>
      <dsp:txXfrm>
        <a:off x="2347355" y="59326"/>
        <a:ext cx="1401289" cy="840773"/>
      </dsp:txXfrm>
    </dsp:sp>
    <dsp:sp modelId="{56CBFE7F-06C2-47A8-BD23-EA4AA12445BC}">
      <dsp:nvSpPr>
        <dsp:cNvPr id="0" name=""/>
        <dsp:cNvSpPr/>
      </dsp:nvSpPr>
      <dsp:spPr>
        <a:xfrm>
          <a:off x="3748644" y="479713"/>
          <a:ext cx="19761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81F67-8B63-42AE-B39D-55C750AAFAAE}">
      <dsp:nvSpPr>
        <dsp:cNvPr id="0" name=""/>
        <dsp:cNvSpPr/>
      </dsp:nvSpPr>
      <dsp:spPr>
        <a:xfrm rot="2558555">
          <a:off x="1670449" y="1133414"/>
          <a:ext cx="5523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3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5C1F4-AE47-4EB8-ABDD-C91E4CA228A8}">
      <dsp:nvSpPr>
        <dsp:cNvPr id="0" name=""/>
        <dsp:cNvSpPr/>
      </dsp:nvSpPr>
      <dsp:spPr>
        <a:xfrm rot="8241445">
          <a:off x="3873245" y="1133414"/>
          <a:ext cx="5523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305" y="0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E5C3C-3213-41E3-B5D0-0AE62E774C73}">
      <dsp:nvSpPr>
        <dsp:cNvPr id="0" name=""/>
        <dsp:cNvSpPr/>
      </dsp:nvSpPr>
      <dsp:spPr>
        <a:xfrm>
          <a:off x="2149737" y="1320486"/>
          <a:ext cx="19761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B1C30-A180-4500-80EA-2F5516E3DFFC}">
      <dsp:nvSpPr>
        <dsp:cNvPr id="0" name=""/>
        <dsp:cNvSpPr/>
      </dsp:nvSpPr>
      <dsp:spPr>
        <a:xfrm>
          <a:off x="2347355" y="900100"/>
          <a:ext cx="1401289" cy="8407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ПРОДУКЦИЯ</a:t>
          </a:r>
          <a:endParaRPr lang="ru-RU" sz="1400" b="1" kern="1200" dirty="0"/>
        </a:p>
      </dsp:txBody>
      <dsp:txXfrm>
        <a:off x="2347355" y="900100"/>
        <a:ext cx="1401289" cy="840773"/>
      </dsp:txXfrm>
    </dsp:sp>
    <dsp:sp modelId="{0D47A68E-E600-4E0E-B7FB-ECE5F1C2BB95}">
      <dsp:nvSpPr>
        <dsp:cNvPr id="0" name=""/>
        <dsp:cNvSpPr/>
      </dsp:nvSpPr>
      <dsp:spPr>
        <a:xfrm>
          <a:off x="3748644" y="1320486"/>
          <a:ext cx="19761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8D37B-6273-4F62-B479-3B759300BD64}">
      <dsp:nvSpPr>
        <dsp:cNvPr id="0" name=""/>
        <dsp:cNvSpPr/>
      </dsp:nvSpPr>
      <dsp:spPr>
        <a:xfrm>
          <a:off x="4402747" y="54756"/>
          <a:ext cx="1690687" cy="1690687"/>
        </a:xfrm>
        <a:prstGeom prst="frame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C3300"/>
              </a:solidFill>
              <a:latin typeface="Arial Narrow" panose="020B0606020202030204" pitchFamily="34" charset="0"/>
            </a:rPr>
            <a:t>ИНИЦИАТОР</a:t>
          </a:r>
          <a:endParaRPr lang="ru-RU" sz="1900" b="1" kern="1200" dirty="0">
            <a:solidFill>
              <a:srgbClr val="CC3300"/>
            </a:solidFill>
            <a:latin typeface="Arial Narrow" panose="020B0606020202030204" pitchFamily="34" charset="0"/>
          </a:endParaRPr>
        </a:p>
      </dsp:txBody>
      <dsp:txXfrm>
        <a:off x="4614083" y="266092"/>
        <a:ext cx="1268015" cy="1268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FA43A-7CA2-4922-B214-584929A64921}">
      <dsp:nvSpPr>
        <dsp:cNvPr id="0" name=""/>
        <dsp:cNvSpPr/>
      </dsp:nvSpPr>
      <dsp:spPr>
        <a:xfrm>
          <a:off x="65541" y="1201917"/>
          <a:ext cx="2480440" cy="861424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2031E-105B-428C-A2B9-0DC189B26EEE}">
      <dsp:nvSpPr>
        <dsp:cNvPr id="0" name=""/>
        <dsp:cNvSpPr/>
      </dsp:nvSpPr>
      <dsp:spPr>
        <a:xfrm>
          <a:off x="1676662" y="2736303"/>
          <a:ext cx="480705" cy="483874"/>
        </a:xfrm>
        <a:prstGeom prst="downArrow">
          <a:avLst/>
        </a:prstGeom>
        <a:gradFill flip="none" rotWithShape="1">
          <a:gsLst>
            <a:gs pos="34000">
              <a:schemeClr val="accent3">
                <a:lumMod val="67000"/>
              </a:schemeClr>
            </a:gs>
            <a:gs pos="77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E27D9-D326-4ADE-9AA1-3994C3325E4E}">
      <dsp:nvSpPr>
        <dsp:cNvPr id="0" name=""/>
        <dsp:cNvSpPr/>
      </dsp:nvSpPr>
      <dsp:spPr>
        <a:xfrm>
          <a:off x="72009" y="3548938"/>
          <a:ext cx="3758109" cy="888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C3300"/>
              </a:solidFill>
            </a:rPr>
            <a:t>Сумма платежей за 5 лет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C3300"/>
              </a:solidFill>
            </a:rPr>
            <a:t>должна быть не менее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C3300"/>
              </a:solidFill>
            </a:rPr>
            <a:t>  суммы гранта</a:t>
          </a:r>
          <a:endParaRPr lang="ru-RU" sz="1800" b="1" kern="1200" dirty="0">
            <a:solidFill>
              <a:srgbClr val="CC3300"/>
            </a:solidFill>
          </a:endParaRPr>
        </a:p>
      </dsp:txBody>
      <dsp:txXfrm>
        <a:off x="72009" y="3548938"/>
        <a:ext cx="3758109" cy="888014"/>
      </dsp:txXfrm>
    </dsp:sp>
    <dsp:sp modelId="{A388190E-13B2-4C91-8CEF-8DCB3115DC1E}">
      <dsp:nvSpPr>
        <dsp:cNvPr id="0" name=""/>
        <dsp:cNvSpPr/>
      </dsp:nvSpPr>
      <dsp:spPr>
        <a:xfrm>
          <a:off x="576065" y="654755"/>
          <a:ext cx="2691950" cy="21535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D5E93B-D48A-466E-BB31-EE22D38FAC50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C327438-3C2E-404D-8E39-6C7C676552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99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E4314D-DA24-43F2-8B60-DC6D6D549D35}" type="slidenum">
              <a:rPr lang="en-US" altLang="ru-RU"/>
              <a:pPr/>
              <a:t>25</a:t>
            </a:fld>
            <a:endParaRPr lang="en-US" altLang="ru-RU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69827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2488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3457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62362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Привести в соответствие с предыдущим слайдом. Вопрос – зачем нужен предыдущий слайд при наличии этого?</a:t>
            </a:r>
          </a:p>
        </p:txBody>
      </p:sp>
      <p:sp>
        <p:nvSpPr>
          <p:cNvPr id="184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BCCF97-5DA9-4613-816E-A7808A51258B}" type="slidenum">
              <a:rPr lang="ru-RU" altLang="ru-RU">
                <a:solidFill>
                  <a:srgbClr val="000000"/>
                </a:solidFill>
              </a:rPr>
              <a:pPr/>
              <a:t>38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32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0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EC0E0F-F103-4DFF-B6AE-C4682279332D}" type="slidenum">
              <a:rPr lang="ru-RU" altLang="ru-RU">
                <a:solidFill>
                  <a:srgbClr val="000000"/>
                </a:solidFill>
              </a:rPr>
              <a:pPr/>
              <a:t>43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7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Наличие работ в КП, затрат на патентование – в смете, затрат на оплату ИС для МИП – в прогнозе ДДС</a:t>
            </a:r>
          </a:p>
        </p:txBody>
      </p:sp>
      <p:sp>
        <p:nvSpPr>
          <p:cNvPr id="195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2E7A15-6ABC-4F0C-8635-5D42C952967C}" type="slidenum">
              <a:rPr lang="ru-RU" altLang="ru-RU">
                <a:solidFill>
                  <a:srgbClr val="000000"/>
                </a:solidFill>
              </a:rPr>
              <a:pPr/>
              <a:t>47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0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А реализация проекта?</a:t>
            </a:r>
          </a:p>
        </p:txBody>
      </p:sp>
      <p:sp>
        <p:nvSpPr>
          <p:cNvPr id="164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B31469-26F1-4300-9879-A69CB5F2FB4D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5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6330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641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707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4282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2270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93275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4284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8" y="3870325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3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0" y="2212975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65BAD7F-84AD-462E-80A3-3866F089A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984A5-463E-4B9B-87EF-52D0195C1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072C9-F18D-4B6C-9F32-A99EB256E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97AF-B545-40B7-BCD1-084617732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730B3-23FF-4692-A401-18AA764B9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29296-F53B-4DA6-A90D-64FF0B158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E578C-6276-4B63-B9EB-032F26B28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9D00-69B4-46A7-9359-6F661846EB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C762-EFE2-4EAE-9080-566DCA576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1FF0D-8215-4000-ACD8-6F58E341C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78B83-0598-464B-8A4F-C7A0348E2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8" y="3870325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3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0" y="2212975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2"/>
            <a:ext cx="5105400" cy="1470025"/>
          </a:xfrm>
        </p:spPr>
        <p:txBody>
          <a:bodyPr/>
          <a:lstStyle>
            <a:lvl1pPr algn="ctr"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5DCD95FC-4940-49E8-B33B-2A5A8D3E0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19804-539A-4DA0-8DBE-DCF5A6253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4" y="1484785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8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5032737F-A7A1-44B4-965C-2E07F0555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E79C-DE2D-4367-B33A-7E4966CD0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40"/>
            <a:ext cx="3903662" cy="53609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40"/>
            <a:ext cx="3905250" cy="53609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CD0DA-94BD-4450-A222-9D6EEBB9A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8EE83-1E72-4FDB-8F7E-E19DFCBA8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6ABF1-CD2D-48F9-8380-02E5E114B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0DE7F-8014-48FB-8E6A-512609C3E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ADDDF-B842-45C5-995B-34E5E6BC5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BFAE0-659D-4EFD-9C81-6BB9B2796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5E50-302E-4C93-A975-3538CD821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9" y="65090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90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D0E4E-0A90-484B-9DAD-1E82D2F98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D6BDD-18F8-4948-A57D-989F552E5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9" y="65090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40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06713-0C20-43B9-B0DC-1718352D3F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18" name="Рисунок 26" descr="Союз ИТЦ Лого без фона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38150"/>
            <a:ext cx="15541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80BFB2-C927-44A6-A908-FB1F36F30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7A14A1-A7B6-43EE-8053-455305101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29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FBCA00-3C1F-42AD-97EB-CCB5919EB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065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A9EA01-4065-4D2E-A2F1-7801DC853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15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408F64-4C29-4950-B52F-096A5F59C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60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2DD88F-AC06-4E20-89FA-39A2535D2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689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D36632-2F0C-4A6E-A6AC-F75FD0A23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74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0CD61E-CF5E-4DF9-9C0E-28D2BFCAB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48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B4FE0F-CEDF-45AC-822B-9C0F3E5A3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8" y="3870325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3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0" y="2212975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2843801-05FD-4B71-B7DA-125FE9687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2B8A78-A1D7-4955-80E2-FFCD28BD6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8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D060C4-086E-4497-A599-2181D6EA4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14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8C12C0-740E-4DE8-8F68-11737F6A8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965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4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1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9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1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1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4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4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6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6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1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9" y="3870327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4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1" y="2212977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2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5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65BAD7F-84AD-462E-80A3-3866F089A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1" y="528640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4" y="1484785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8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4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68E1BFC7-B5A8-44FA-8E5F-4854FC511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511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3A8E-9111-49EE-BA74-92E364C17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667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40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40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8358C-78E8-48DF-A548-5C2E71932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731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9F2B3-FF42-495E-86F3-CDBC8BBB7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54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D5DA4-D012-48A5-93EE-8D0D75BBD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338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6C7D1-BF88-47BE-A68D-DA4244C7C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4878712A-1FF5-47F6-BF31-86AA454A2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F4B1-B168-481C-A2FF-6E52A15E1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532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A0C52-80B5-4529-BE4C-BBEE2E97D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263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984A5-463E-4B9B-87EF-52D0195C1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98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9" y="65090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90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19804-539A-4DA0-8DBE-DCF5A62533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82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9" y="65090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40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D6BDD-18F8-4948-A57D-989F552E5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84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4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1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9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1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1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4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4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6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6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1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9" y="3870327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4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1" y="2212977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2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5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65BAD7F-84AD-462E-80A3-3866F089A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1" y="528640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4" y="1484785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8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4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68E1BFC7-B5A8-44FA-8E5F-4854FC511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965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3A8E-9111-49EE-BA74-92E364C17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10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40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40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8358C-78E8-48DF-A548-5C2E71932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70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9F2B3-FF42-495E-86F3-CDBC8BBB7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6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CDD6B-CB95-40D7-B955-CC735AAC1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D5DA4-D012-48A5-93EE-8D0D75BBD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904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6C7D1-BF88-47BE-A68D-DA4244C7C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953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F4B1-B168-481C-A2FF-6E52A15E1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504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A0C52-80B5-4529-BE4C-BBEE2E97D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031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984A5-463E-4B9B-87EF-52D0195C1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70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9" y="65090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90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19804-539A-4DA0-8DBE-DCF5A62533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7443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9" y="65090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40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D6BDD-18F8-4948-A57D-989F552E5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318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4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1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9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1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1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4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4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6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6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1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9" y="3870327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4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1" y="2212977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2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5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65BAD7F-84AD-462E-80A3-3866F089A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1" y="528640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4" y="1484785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8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4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68E1BFC7-B5A8-44FA-8E5F-4854FC511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645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3A8E-9111-49EE-BA74-92E364C17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4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1F15A-C939-456F-B66E-ED282F21C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40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40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8358C-78E8-48DF-A548-5C2E71932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93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9F2B3-FF42-495E-86F3-CDBC8BBB7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626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D5DA4-D012-48A5-93EE-8D0D75BBD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9888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6C7D1-BF88-47BE-A68D-DA4244C7C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333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F4B1-B168-481C-A2FF-6E52A15E1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63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A0C52-80B5-4529-BE4C-BBEE2E97D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67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984A5-463E-4B9B-87EF-52D0195C1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754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9" y="65090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90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19804-539A-4DA0-8DBE-DCF5A62533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337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9" y="65090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40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D6BDD-18F8-4948-A57D-989F552E5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004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4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1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9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1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1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4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4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6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6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1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9" y="3870327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4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1" y="2212977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2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5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2843801-05FD-4B71-B7DA-125FE9687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0C093-AC86-48ED-8462-19C2A5A4E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1" y="528640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8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4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4878712A-1FF5-47F6-BF31-86AA454A2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42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CDD6B-CB95-40D7-B955-CC735AAC1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568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40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40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1F15A-C939-456F-B66E-ED282F21C9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080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0C093-AC86-48ED-8462-19C2A5A4E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077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578C4-E3EA-4F10-9DBD-9B6BEC148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829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43D1-298B-46EE-AE0B-8C451DDB3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010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AC83C-CAA9-453A-AD38-050380AD8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305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87DDC-CE0E-42BC-837E-B4ECAA58B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0651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44F6A-8A0E-4653-8A37-EF8B8191D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8214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9" y="65090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90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89EF2-B658-4E8C-A95C-A81D35AD5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44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578C4-E3EA-4F10-9DBD-9B6BEC148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9" y="65090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40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DE9BA-F4FC-4FBA-B1D6-9F9C239F7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075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4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1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9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1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1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4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4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6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6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1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9" y="3870327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4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1" y="2212977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2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5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2843801-05FD-4B71-B7DA-125FE9687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1" y="528640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8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4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4878712A-1FF5-47F6-BF31-86AA454A2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66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CDD6B-CB95-40D7-B955-CC735AAC1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93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40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40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1F15A-C939-456F-B66E-ED282F21C9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36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0C093-AC86-48ED-8462-19C2A5A4E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14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578C4-E3EA-4F10-9DBD-9B6BEC148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6429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43D1-298B-46EE-AE0B-8C451DDB3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57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AC83C-CAA9-453A-AD38-050380AD8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75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87DDC-CE0E-42BC-837E-B4ECAA58B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6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43D1-298B-46EE-AE0B-8C451DDB3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44F6A-8A0E-4653-8A37-EF8B8191D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031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9" y="65090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90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89EF2-B658-4E8C-A95C-A81D35AD5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536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9" y="65090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40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DE9BA-F4FC-4FBA-B1D6-9F9C239F7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3" y="1484784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68E1BFC7-B5A8-44FA-8E5F-4854FC511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AC83C-CAA9-453A-AD38-050380AD8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87DDC-CE0E-42BC-837E-B4ECAA58B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44F6A-8A0E-4653-8A37-EF8B8191D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89EF2-B658-4E8C-A95C-A81D35AD5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DE9BA-F4FC-4FBA-B1D6-9F9C239F7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18" name="Рисунок 26" descr="Союз ИТЦ Лого без фон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438150"/>
            <a:ext cx="15541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A3891ABE-B97C-4134-819F-2F2BB74DC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389E8A73-09E6-4761-BAB6-E87FA651B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56F14-91E1-4D71-B0E4-D059D341C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C4868-0CE3-4672-A422-5CCF6802A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A3CFB-F8CD-4B86-8DC4-60B9D6F20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3A8E-9111-49EE-BA74-92E364C17F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2371E-8BB3-4862-AD2A-6DA485F80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5150F-A9BE-4EC5-A70E-28DFB7C5D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8295E-A2B1-47F4-9BCD-9ADC519EB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3E784-358D-45B4-B217-F6E7179DA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E9B01-BF6E-44E7-A86A-AFA90F484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A6C83-089E-41A6-8C1D-393F2B713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82A79-1F40-4E0E-9F2F-8B61E299B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18" name="Рисунок 26" descr="Союз ИТЦ Лого без фон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438150"/>
            <a:ext cx="15541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6EF0FE69-1674-40D9-9218-395857D13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77E85976-0EC8-4206-A7B3-D80E029C1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74214-3348-467A-9273-00FFA20EB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8358C-78E8-48DF-A548-5C2E71932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EC4D6-1F9E-457F-B055-1F5FDD18B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03218-E363-458A-A7D4-55C351DFD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87690-5F73-4BE4-A368-C3AE72695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A9404-16E3-45B6-B304-0BF1D4855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29692-1F26-4231-A70B-0C5CF6AD6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FF9EE-5223-4812-8E5E-B2F888509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3AC3A-A491-49B4-86B2-CD13BD68B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FD44F-BC2B-4EA8-9948-9B4C2AFF9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7DD0-E821-4799-842D-4C00C84FE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8" y="3870325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3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0" y="2212975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2964C879-0860-4394-96EE-74FB2EC7C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9F2B3-FF42-495E-86F3-CDBC8BBB7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3" y="1484784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8D4DDB1C-68E8-4B1C-8386-F1C9AF25F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B4B35-9041-4537-98B4-D76E9217D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AEC57-86FF-46EA-87E9-DD1B3C5A8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16D81-22CC-43B2-AECD-70D783EDA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60343-679B-4E25-BDF9-C4E994F8A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21E-E2E6-49E2-B415-BA0B42643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0D1D3-2A7F-4870-B92C-D741440E1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C782B-A178-4B5B-B855-5C5FD0D26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F6AF4-F25E-4D9F-9212-8594EEC18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A7A3-0079-4A20-AD9F-BBEEF6613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D5DA4-D012-48A5-93EE-8D0D75BBD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1656C-CFEA-43AC-AAEB-4F5ADB3E5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8" y="3870325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3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0" y="2212975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4"/>
            <a:ext cx="5105400" cy="1470025"/>
          </a:xfrm>
        </p:spPr>
        <p:txBody>
          <a:bodyPr/>
          <a:lstStyle>
            <a:lvl1pPr algn="ctr">
              <a:defRPr sz="24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125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B0E80751-4E09-449D-A725-7258FCCF2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5" y="1484785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20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6D386214-E1AE-4BA6-9846-58B44F00D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7B4AC-1F3F-4445-8CB0-85CC371E9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42"/>
            <a:ext cx="3903662" cy="5360987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42"/>
            <a:ext cx="3905250" cy="5360987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9B6E0-715F-4B19-9E99-8EB655E60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49E62-D111-48D3-8E05-50A02CB36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6DA4A-D59A-48BD-A4C0-13B60CAC9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15E9-C057-4FAC-9028-85F61AC6F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8C800-A24F-4276-8814-8B44643F7F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34E93-646E-479B-A5B0-57AEBED29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6C7D1-BF88-47BE-A68D-DA4244C7C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C2082-C7BA-4357-85DA-430449890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40" y="65092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92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BEEDE-881A-46AA-A8BF-89AF0C818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90" y="65092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42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87C99-389D-4419-89D2-FE174E2FD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18" name="Рисунок 26" descr="Союз ИТЦ Лого без фон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838" y="5551488"/>
            <a:ext cx="1001712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F19EA11-BC95-4C57-BDDA-E16F781D1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C1EC16FC-06E9-43CB-9C8E-CD8FDEE1F6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0B973-C819-4C4B-AE3F-BD0376285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EEBF5-2F60-4688-A38C-1E52DF0D5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27D1C-5D02-43E7-A8EC-6886A9683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E583C-D8E2-4E63-A5A3-E08D5C83A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CABEE-7B6F-4996-97EF-04EFCC14D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F4B1-B168-481C-A2FF-6E52A15E1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DFE67-54F3-41EB-9734-94ECE4E90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05136-DFB8-4FC5-958B-232088C868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0E9BC-86DB-4A73-AAE1-E91EC98EB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F520D-C861-4D84-B8B7-35BF5B6BC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A0E09-F073-4B36-AB3B-D3B1218A4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18" name="Рисунок 26" descr="Союз ИТЦ Лого без фон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5486400"/>
            <a:ext cx="104933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7F43474-D7AC-406C-BBA6-F05AA4477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FDC7B067-277F-47EF-8516-2761D1443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E7910-86CD-4704-B620-43A7367E3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39B24-A38D-47E8-9AC9-9462E4747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B611D-3A14-4FDE-B156-C4ABBF7CBE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A0C52-80B5-4529-BE4C-BBEE2E97D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8D818-863A-43D3-B3D5-C90C54425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6999F-6F41-41D8-8070-3B3737B16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9FF20-1C71-47A9-BCF5-38340AD4A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B74C-4A95-439D-8E2F-78ADD36DB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5FC37-D8EE-4C9C-A0D6-E4CD50EA8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32763-D916-4DBE-8CDF-F5D2A0372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FFD6D-BEC5-42C7-A658-88D146230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8" y="3870325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3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0" y="2212975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B76529A-951C-41B7-B042-358155816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3" y="1484784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fld id="{99B35B88-0E37-4B01-B430-0DEC86FB1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9469B-080E-4011-877B-45F19B807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3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11FAFA85-E25A-447E-B218-C3116D19BB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30311D"/>
                </a:solidFill>
              </a:defRPr>
            </a:lvl1pPr>
          </a:lstStyle>
          <a:p>
            <a:fld id="{39F83E6E-E48B-48C1-A5D8-999BAAE001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100">
          <a:solidFill>
            <a:schemeClr val="tx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1500">
          <a:solidFill>
            <a:schemeClr val="tx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500">
          <a:solidFill>
            <a:schemeClr val="tx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500">
          <a:solidFill>
            <a:schemeClr val="tx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500">
          <a:solidFill>
            <a:schemeClr val="tx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500">
          <a:solidFill>
            <a:schemeClr val="tx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5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30311D"/>
              </a:solidFill>
              <a:latin typeface="Arial" panose="020B0604020202020204" pitchFamily="34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81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fld id="{4875CC57-E554-41B9-BCEA-075C817BF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91"/>
          <p:cNvSpPr>
            <a:spLocks noChangeShapeType="1"/>
          </p:cNvSpPr>
          <p:nvPr/>
        </p:nvSpPr>
        <p:spPr bwMode="auto">
          <a:xfrm>
            <a:off x="1101726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6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1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1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4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3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40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6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11FAFA85-E25A-447E-B218-C3116D19BB35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95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91"/>
          <p:cNvSpPr>
            <a:spLocks noChangeShapeType="1"/>
          </p:cNvSpPr>
          <p:nvPr/>
        </p:nvSpPr>
        <p:spPr bwMode="auto">
          <a:xfrm>
            <a:off x="1101726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6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1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1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4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3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40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6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11FAFA85-E25A-447E-B218-C3116D19BB35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29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91"/>
          <p:cNvSpPr>
            <a:spLocks noChangeShapeType="1"/>
          </p:cNvSpPr>
          <p:nvPr/>
        </p:nvSpPr>
        <p:spPr bwMode="auto">
          <a:xfrm>
            <a:off x="1101726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6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1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1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4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3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40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6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11FAFA85-E25A-447E-B218-C3116D19BB35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05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91"/>
          <p:cNvSpPr>
            <a:spLocks noChangeShapeType="1"/>
          </p:cNvSpPr>
          <p:nvPr/>
        </p:nvSpPr>
        <p:spPr bwMode="auto">
          <a:xfrm>
            <a:off x="1101726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6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1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1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4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7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40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6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4A6F0371-40CE-479A-B019-2BE6339FEA4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95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91"/>
          <p:cNvSpPr>
            <a:spLocks noChangeShapeType="1"/>
          </p:cNvSpPr>
          <p:nvPr/>
        </p:nvSpPr>
        <p:spPr bwMode="auto">
          <a:xfrm>
            <a:off x="1101726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6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1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1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4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7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40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6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4A6F0371-40CE-479A-B019-2BE6339FEA4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27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7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4A6F0371-40CE-479A-B019-2BE6339FEA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81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20A6BB76-C669-4DA0-9055-16DADA475E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5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2F79B2AF-2DDC-4104-B9E9-9818F7314F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  <a:cs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  <a:cs typeface="Arial" panose="020B0604020202020204" pitchFamily="34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5E413210-1A1E-4AB8-8E91-3010944ED9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013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53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675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75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30311D"/>
                </a:solidFill>
              </a:defRPr>
            </a:lvl1pPr>
          </a:lstStyle>
          <a:p>
            <a:fld id="{0B160F4E-9640-4ABD-A2BD-ADDBD581FE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b="1">
          <a:solidFill>
            <a:schemeClr val="accent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1500">
          <a:solidFill>
            <a:schemeClr val="tx2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300">
          <a:solidFill>
            <a:schemeClr val="tx2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1100">
          <a:solidFill>
            <a:schemeClr val="tx2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100">
          <a:solidFill>
            <a:schemeClr val="tx2"/>
          </a:solidFill>
          <a:latin typeface="+mn-lt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125">
          <a:solidFill>
            <a:schemeClr val="tx2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125">
          <a:solidFill>
            <a:schemeClr val="tx2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125">
          <a:solidFill>
            <a:schemeClr val="tx2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125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7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C0D4F965-0176-4A38-AA3A-C5426AD1F0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201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7929EDC6-B85A-4988-813D-B9E4AA84FA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25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fld id="{234BAE89-DAA7-4479-9047-56DDE70B12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.fasie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32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mitr0772@mail.ru" TargetMode="Externa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2411413" y="1454150"/>
            <a:ext cx="8208962" cy="1470025"/>
          </a:xfrm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/>
          <a:lstStyle/>
          <a:p>
            <a:pPr algn="l" eaLnBrk="1" hangingPunct="1"/>
            <a:r>
              <a:rPr lang="ru-RU" altLang="ru-RU" sz="1600" smtClean="0">
                <a:solidFill>
                  <a:schemeClr val="tx1"/>
                </a:solidFill>
              </a:rPr>
              <a:t>                Союз инновационно-технологических центров России</a:t>
            </a:r>
            <a:br>
              <a:rPr lang="ru-RU" altLang="ru-RU" sz="1600" smtClean="0">
                <a:solidFill>
                  <a:schemeClr val="tx1"/>
                </a:solidFill>
              </a:rPr>
            </a:br>
            <a:r>
              <a:rPr lang="ru-RU" altLang="ru-RU" sz="1600" smtClean="0">
                <a:solidFill>
                  <a:schemeClr val="tx1"/>
                </a:solidFill>
              </a:rPr>
              <a:t>                  </a:t>
            </a:r>
            <a:r>
              <a:rPr lang="ru-RU" altLang="ru-RU" sz="1600" b="0" smtClean="0">
                <a:solidFill>
                  <a:schemeClr val="tx1"/>
                </a:solidFill>
              </a:rPr>
              <a:t>при поддержке </a:t>
            </a:r>
            <a:r>
              <a:rPr lang="ru-RU" altLang="ru-RU" sz="1600" smtClean="0">
                <a:solidFill>
                  <a:schemeClr val="tx1"/>
                </a:solidFill>
              </a:rPr>
              <a:t>Фонда содействия развитию МФП НТС</a:t>
            </a:r>
            <a:br>
              <a:rPr lang="ru-RU" altLang="ru-RU" sz="1600" smtClean="0">
                <a:solidFill>
                  <a:schemeClr val="tx1"/>
                </a:solidFill>
              </a:rPr>
            </a:br>
            <a:r>
              <a:rPr lang="ru-RU" altLang="ru-RU" sz="1600" smtClean="0">
                <a:solidFill>
                  <a:schemeClr val="tx1"/>
                </a:solidFill>
              </a:rPr>
              <a:t/>
            </a:r>
            <a:br>
              <a:rPr lang="ru-RU" altLang="ru-RU" sz="1600" smtClean="0">
                <a:solidFill>
                  <a:schemeClr val="tx1"/>
                </a:solidFill>
              </a:rPr>
            </a:br>
            <a:r>
              <a:rPr lang="en-US" altLang="ru-RU" sz="2800" smtClean="0">
                <a:solidFill>
                  <a:schemeClr val="tx1"/>
                </a:solidFill>
              </a:rPr>
              <a:t/>
            </a:r>
            <a:br>
              <a:rPr lang="en-US" altLang="ru-RU" sz="2800" smtClean="0">
                <a:solidFill>
                  <a:schemeClr val="tx1"/>
                </a:solidFill>
              </a:rPr>
            </a:br>
            <a:r>
              <a:rPr lang="ru-RU" altLang="ru-RU" sz="2800" smtClean="0">
                <a:solidFill>
                  <a:schemeClr val="tx1"/>
                </a:solidFill>
              </a:rPr>
              <a:t>       </a:t>
            </a:r>
            <a:r>
              <a:rPr lang="ru-RU" altLang="ru-RU" sz="3600" smtClean="0"/>
              <a:t>Программа «Кооперация»</a:t>
            </a:r>
            <a:br>
              <a:rPr lang="ru-RU" altLang="ru-RU" sz="3600" smtClean="0"/>
            </a:br>
            <a:r>
              <a:rPr lang="ru-RU" altLang="ru-RU" sz="3600" smtClean="0"/>
              <a:t>              как эффективный </a:t>
            </a:r>
            <a:br>
              <a:rPr lang="ru-RU" altLang="ru-RU" sz="3600" smtClean="0"/>
            </a:br>
            <a:r>
              <a:rPr lang="ru-RU" altLang="ru-RU" sz="3600" smtClean="0"/>
              <a:t>         инструмент поддержки</a:t>
            </a:r>
            <a:br>
              <a:rPr lang="ru-RU" altLang="ru-RU" sz="3600" smtClean="0"/>
            </a:br>
            <a:r>
              <a:rPr lang="ru-RU" altLang="ru-RU" sz="3600" smtClean="0"/>
              <a:t>            малого наукоемкого</a:t>
            </a:r>
            <a:br>
              <a:rPr lang="ru-RU" altLang="ru-RU" sz="3600" smtClean="0"/>
            </a:br>
            <a:r>
              <a:rPr lang="ru-RU" altLang="ru-RU" sz="3600" smtClean="0"/>
              <a:t>                        бизнеса  </a:t>
            </a:r>
            <a:endParaRPr lang="en-US" alt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4427538" y="4759325"/>
            <a:ext cx="5151437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А.С. Митрофанов</a:t>
            </a:r>
          </a:p>
          <a:p>
            <a:pPr algn="l" eaLnBrk="1" hangingPunct="1">
              <a:defRPr/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Зам. генерального директора</a:t>
            </a:r>
          </a:p>
        </p:txBody>
      </p:sp>
      <p:pic>
        <p:nvPicPr>
          <p:cNvPr id="135172" name="Picture 62" descr="http://www.misis.ru/Portals/0/Documents/Press/2013/Events/fasie_ru.0E0C2FDE5CF54A2BB62096EEE49033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5797550"/>
            <a:ext cx="21415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conomia-abruzzo_corsi-di-formazione-per-gli-imprenditori-dell-aqu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712" y="2093746"/>
            <a:ext cx="1440000" cy="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obi-kredileri-107-milyar-liraya-ulasti-620x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2163" y="4305300"/>
            <a:ext cx="1439862" cy="914400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eatured-img-high-rez.jp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64136" y="3217651"/>
            <a:ext cx="1429562" cy="923028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5176" name="TextBox 1"/>
          <p:cNvSpPr txBox="1">
            <a:spLocks noChangeArrowheads="1"/>
          </p:cNvSpPr>
          <p:nvPr/>
        </p:nvSpPr>
        <p:spPr bwMode="auto">
          <a:xfrm>
            <a:off x="4643438" y="6381750"/>
            <a:ext cx="3070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21455D"/>
                </a:solidFill>
              </a:rPr>
              <a:t>Санкт-Петербург  – 2016</a:t>
            </a:r>
            <a:endParaRPr lang="ru-RU" altLang="ru-RU" dirty="0">
              <a:solidFill>
                <a:srgbClr val="2145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61950"/>
            <a:ext cx="5734050" cy="43815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Инициаторы – кто они?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4562475"/>
            <a:ext cx="6561137" cy="1350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ru-RU" sz="1350" dirty="0"/>
              <a:t>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350" dirty="0"/>
              <a:t>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350" i="1" dirty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350" b="0" dirty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ru-RU" dirty="0" smtClean="0"/>
          </a:p>
        </p:txBody>
      </p:sp>
      <p:graphicFrame>
        <p:nvGraphicFramePr>
          <p:cNvPr id="144388" name="Диаграмма 3"/>
          <p:cNvGraphicFramePr>
            <a:graphicFrameLocks/>
          </p:cNvGraphicFramePr>
          <p:nvPr/>
        </p:nvGraphicFramePr>
        <p:xfrm>
          <a:off x="657225" y="857250"/>
          <a:ext cx="423545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3" name="Chart" r:id="rId3" imgW="4243184" imgH="3712786" progId="Excel.Chart.8">
                  <p:embed/>
                </p:oleObj>
              </mc:Choice>
              <mc:Fallback>
                <p:oleObj name="Chart" r:id="rId3" imgW="4243184" imgH="371278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857250"/>
                        <a:ext cx="4235450" cy="370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TextBox 4"/>
          <p:cNvSpPr txBox="1">
            <a:spLocks noChangeArrowheads="1"/>
          </p:cNvSpPr>
          <p:nvPr/>
        </p:nvSpPr>
        <p:spPr bwMode="auto">
          <a:xfrm>
            <a:off x="1508125" y="2995613"/>
            <a:ext cx="1797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400 млн. – </a:t>
            </a:r>
          </a:p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1 млрд.</a:t>
            </a:r>
          </a:p>
        </p:txBody>
      </p:sp>
      <p:graphicFrame>
        <p:nvGraphicFramePr>
          <p:cNvPr id="144390" name="Диаграмма 5"/>
          <p:cNvGraphicFramePr>
            <a:graphicFrameLocks/>
          </p:cNvGraphicFramePr>
          <p:nvPr/>
        </p:nvGraphicFramePr>
        <p:xfrm>
          <a:off x="4292600" y="1403350"/>
          <a:ext cx="4386263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4" name="Chart" r:id="rId5" imgW="4389500" imgH="3164098" progId="Excel.Chart.8">
                  <p:embed/>
                </p:oleObj>
              </mc:Choice>
              <mc:Fallback>
                <p:oleObj name="Chart" r:id="rId5" imgW="4389500" imgH="3164098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1403350"/>
                        <a:ext cx="4386263" cy="315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Box 6"/>
          <p:cNvSpPr txBox="1">
            <a:spLocks noChangeArrowheads="1"/>
          </p:cNvSpPr>
          <p:nvPr/>
        </p:nvSpPr>
        <p:spPr bwMode="auto">
          <a:xfrm>
            <a:off x="2268538" y="4292600"/>
            <a:ext cx="508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003366"/>
                </a:solidFill>
              </a:rPr>
              <a:t>Оборот участников программы</a:t>
            </a:r>
          </a:p>
        </p:txBody>
      </p:sp>
      <p:sp>
        <p:nvSpPr>
          <p:cNvPr id="12" name="Стрелка углом 11"/>
          <p:cNvSpPr/>
          <p:nvPr/>
        </p:nvSpPr>
        <p:spPr bwMode="auto">
          <a:xfrm rot="1417868">
            <a:off x="4087813" y="2135188"/>
            <a:ext cx="1404937" cy="593725"/>
          </a:xfrm>
          <a:prstGeom prst="bentArrow">
            <a:avLst>
              <a:gd name="adj1" fmla="val 50000"/>
              <a:gd name="adj2" fmla="val 50000"/>
              <a:gd name="adj3" fmla="val 45401"/>
              <a:gd name="adj4" fmla="val 75000"/>
            </a:avLst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algn="ctr" eaLnBrk="1" hangingPunct="1">
              <a:defRPr/>
            </a:pPr>
            <a:endParaRPr lang="ru-RU" sz="1350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988" y="5013325"/>
            <a:ext cx="8101012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 eaLnBrk="1" hangingPunct="1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ru-RU" sz="2800" b="1" u="sng" kern="0" dirty="0">
                <a:solidFill>
                  <a:srgbClr val="428BB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Инициаторы</a:t>
            </a:r>
            <a:r>
              <a:rPr lang="ru-RU" sz="2800" b="1" kern="0" dirty="0">
                <a:solidFill>
                  <a:srgbClr val="428BB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-  крупные российские компании, </a:t>
            </a:r>
          </a:p>
          <a:p>
            <a:pPr indent="-457200" eaLnBrk="1" hangingPunct="1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ru-RU" sz="2800" b="1" kern="0" dirty="0">
                <a:solidFill>
                  <a:srgbClr val="428BB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располагающие сбытовой сетью для успешной коммерциализации результатов НИОКР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311D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273925" cy="508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«Кооперация». </a:t>
            </a:r>
            <a:br>
              <a:rPr lang="ru-RU" altLang="ru-RU" sz="3200" smtClean="0"/>
            </a:br>
            <a:r>
              <a:rPr lang="ru-RU" altLang="ru-RU" sz="3200" smtClean="0"/>
              <a:t>Общие положения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412875"/>
            <a:ext cx="8066088" cy="51117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dirty="0" smtClean="0">
                <a:solidFill>
                  <a:srgbClr val="31688B"/>
                </a:solidFill>
                <a:cs typeface="Times New Roman" pitchFamily="18" charset="0"/>
              </a:rPr>
              <a:t>От </a:t>
            </a:r>
            <a:r>
              <a:rPr lang="ru-RU" sz="2400" dirty="0">
                <a:solidFill>
                  <a:srgbClr val="31688B"/>
                </a:solidFill>
                <a:cs typeface="Times New Roman" pitchFamily="18" charset="0"/>
              </a:rPr>
              <a:t>одного Инициатора в системе </a:t>
            </a:r>
            <a:r>
              <a:rPr lang="ru-RU" sz="2400" dirty="0" smtClean="0">
                <a:solidFill>
                  <a:srgbClr val="31688B"/>
                </a:solidFill>
                <a:cs typeface="Times New Roman" pitchFamily="18" charset="0"/>
              </a:rPr>
              <a:t>одновременно          не </a:t>
            </a:r>
            <a:r>
              <a:rPr lang="ru-RU" sz="2400" dirty="0">
                <a:solidFill>
                  <a:srgbClr val="31688B"/>
                </a:solidFill>
                <a:cs typeface="Times New Roman" pitchFamily="18" charset="0"/>
              </a:rPr>
              <a:t>могут находиться более двух поданных, </a:t>
            </a:r>
            <a:r>
              <a:rPr lang="ru-RU" sz="2400" dirty="0" smtClean="0">
                <a:solidFill>
                  <a:srgbClr val="31688B"/>
                </a:solidFill>
                <a:cs typeface="Times New Roman" pitchFamily="18" charset="0"/>
              </a:rPr>
              <a:t>                       но </a:t>
            </a:r>
            <a:r>
              <a:rPr lang="ru-RU" sz="2400" dirty="0">
                <a:solidFill>
                  <a:srgbClr val="31688B"/>
                </a:solidFill>
                <a:cs typeface="Times New Roman" pitchFamily="18" charset="0"/>
              </a:rPr>
              <a:t>не рассмотренных </a:t>
            </a:r>
            <a:r>
              <a:rPr lang="ru-RU" sz="2400" dirty="0" smtClean="0">
                <a:solidFill>
                  <a:srgbClr val="31688B"/>
                </a:solidFill>
                <a:cs typeface="Times New Roman" pitchFamily="18" charset="0"/>
              </a:rPr>
              <a:t>заявок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*      </a:t>
            </a:r>
            <a:endParaRPr lang="ru-RU" sz="2400" dirty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dirty="0" smtClean="0">
                <a:cs typeface="Times New Roman" pitchFamily="18" charset="0"/>
              </a:rPr>
              <a:t>Финансирование предоставляется МИП по результатам конкурсного отбора.                             Размер финансирования – до 20 млн.руб.,                    срок выполнения работ – от 18 до 24 мес.</a:t>
            </a:r>
          </a:p>
          <a:p>
            <a:pPr eaLnBrk="1" hangingPunct="1">
              <a:spcAft>
                <a:spcPts val="800"/>
              </a:spcAft>
              <a:buFont typeface="Wingdings" pitchFamily="2" charset="2"/>
              <a:buChar char="v"/>
              <a:defRPr/>
            </a:pPr>
            <a:endParaRPr lang="ru-RU" sz="2400" dirty="0" smtClean="0">
              <a:cs typeface="Times New Roman" pitchFamily="18" charset="0"/>
            </a:endParaRPr>
          </a:p>
          <a:p>
            <a:pPr marL="0" indent="0" eaLnBrk="1" hangingPunct="1">
              <a:spcAft>
                <a:spcPts val="80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i="1" dirty="0" smtClean="0">
                <a:solidFill>
                  <a:srgbClr val="C00000"/>
                </a:solidFill>
                <a:cs typeface="Times New Roman" pitchFamily="18" charset="0"/>
              </a:rPr>
              <a:t>Повторная </a:t>
            </a:r>
            <a:r>
              <a:rPr lang="ru-RU" sz="2000" i="1" dirty="0">
                <a:solidFill>
                  <a:srgbClr val="C00000"/>
                </a:solidFill>
                <a:cs typeface="Times New Roman" pitchFamily="18" charset="0"/>
              </a:rPr>
              <a:t>подача заявок допускается только после опубликования Фондом решений о рассмотрении ранее поданных Инициатором </a:t>
            </a:r>
            <a:r>
              <a:rPr lang="ru-RU" sz="2000" i="1" dirty="0" smtClean="0">
                <a:solidFill>
                  <a:srgbClr val="C00000"/>
                </a:solidFill>
                <a:cs typeface="Times New Roman" pitchFamily="18" charset="0"/>
              </a:rPr>
              <a:t>заявок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2400" dirty="0" smtClean="0"/>
              <a:t>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6337300" cy="508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Мотивация участников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844675"/>
            <a:ext cx="8210550" cy="4105275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sz="2400" u="sng" dirty="0" smtClean="0"/>
              <a:t>Инициатор проекта</a:t>
            </a:r>
            <a:r>
              <a:rPr lang="ru-RU" sz="2400" dirty="0" smtClean="0"/>
              <a:t> </a:t>
            </a:r>
            <a:r>
              <a:rPr lang="ru-RU" sz="2400" b="0" dirty="0" smtClean="0"/>
              <a:t>–</a:t>
            </a:r>
            <a:r>
              <a:rPr lang="ru-RU" sz="2400" dirty="0" smtClean="0"/>
              <a:t> </a:t>
            </a:r>
            <a:r>
              <a:rPr lang="ru-RU" sz="2400" b="0" dirty="0" smtClean="0"/>
              <a:t>повышение дохода за счет решения производственных проблем и выпуска новой продукции при отсутствии дополнительных затрат на проведение НИОКР для создания новых технологий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sz="2400" u="sng" dirty="0" smtClean="0"/>
              <a:t>МИП</a:t>
            </a:r>
            <a:r>
              <a:rPr lang="ru-RU" sz="2400" dirty="0" smtClean="0"/>
              <a:t> </a:t>
            </a:r>
            <a:r>
              <a:rPr lang="ru-RU" sz="2400" b="0" dirty="0" smtClean="0"/>
              <a:t>– получение дохода от реализации: </a:t>
            </a:r>
          </a:p>
          <a:p>
            <a:pPr eaLnBrk="1" hangingPunct="1">
              <a:defRPr/>
            </a:pPr>
            <a:r>
              <a:rPr lang="ru-RU" sz="2400" b="0" dirty="0" smtClean="0"/>
              <a:t>прав на использование созданной интеллектуальной собственности, </a:t>
            </a:r>
          </a:p>
          <a:p>
            <a:pPr eaLnBrk="1" hangingPunct="1">
              <a:defRPr/>
            </a:pPr>
            <a:r>
              <a:rPr lang="ru-RU" sz="2400" b="0" dirty="0" smtClean="0"/>
              <a:t>реализации инновационной продукции,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sz="2400" b="0" dirty="0" smtClean="0"/>
              <a:t>ускорение коммерциализации имеющихся научно-технических заделов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ru-RU" dirty="0" smtClean="0"/>
              <a:t> -</a:t>
            </a:r>
          </a:p>
          <a:p>
            <a:pPr algn="r"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2" y="260350"/>
            <a:ext cx="7273925" cy="508000"/>
          </a:xfrm>
        </p:spPr>
        <p:txBody>
          <a:bodyPr/>
          <a:lstStyle/>
          <a:p>
            <a:pPr eaLnBrk="1" hangingPunct="1"/>
            <a:r>
              <a:rPr lang="ru-RU" altLang="ru-RU" sz="3200"/>
              <a:t>Программа «Кооперация». </a:t>
            </a:r>
            <a:br>
              <a:rPr lang="ru-RU" altLang="ru-RU" sz="3200"/>
            </a:br>
            <a:r>
              <a:rPr lang="ru-RU" altLang="ru-RU" sz="3200"/>
              <a:t>Общие положения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90" y="1125540"/>
            <a:ext cx="8245475" cy="5658437"/>
          </a:xfrm>
        </p:spPr>
        <p:txBody>
          <a:bodyPr>
            <a:noAutofit/>
          </a:bodyPr>
          <a:lstStyle/>
          <a:p>
            <a:pPr indent="-32400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400" u="sng" dirty="0" smtClean="0"/>
              <a:t>Варианты </a:t>
            </a:r>
            <a:r>
              <a:rPr lang="ru-RU" sz="2400" u="sng" dirty="0"/>
              <a:t>взаимодействия</a:t>
            </a:r>
            <a:r>
              <a:rPr lang="ru-RU" sz="2400" dirty="0"/>
              <a:t>: </a:t>
            </a:r>
          </a:p>
          <a:p>
            <a:pPr indent="-32400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000" b="0" dirty="0"/>
              <a:t>	</a:t>
            </a:r>
          </a:p>
          <a:p>
            <a:pPr>
              <a:spcBef>
                <a:spcPts val="0"/>
              </a:spcBef>
            </a:pPr>
            <a:r>
              <a:rPr lang="ru-RU" sz="1800" u="sng" dirty="0"/>
              <a:t>Приобретение Инициатором у МИП прав на использование РИД</a:t>
            </a:r>
            <a:r>
              <a:rPr lang="ru-RU" sz="1800" dirty="0"/>
              <a:t>, созданных в ходе выполнения НИОКР. </a:t>
            </a:r>
            <a:r>
              <a:rPr lang="ru-RU" sz="1800" b="0" dirty="0"/>
              <a:t>Инициатор обеспечивает создание/организацию производства и продажу новой продукции, созданной с использованием результатов выполнения НИОКР, а МИП получает вознаграждение от использования Инициатором переданных ему прав на РИД. МИП вправе самостоятельно производить и реализовывать данную продукцию только по соглашению с </a:t>
            </a:r>
            <a:r>
              <a:rPr lang="ru-RU" sz="1800" b="0" dirty="0" smtClean="0"/>
              <a:t>Инициатором</a:t>
            </a:r>
          </a:p>
          <a:p>
            <a:pPr>
              <a:spcBef>
                <a:spcPts val="0"/>
              </a:spcBef>
            </a:pPr>
            <a:endParaRPr lang="ru-RU" sz="1800" b="0" dirty="0"/>
          </a:p>
          <a:p>
            <a:r>
              <a:rPr lang="ru-RU" sz="1800" u="sng" dirty="0" smtClean="0"/>
              <a:t>Приобретение </a:t>
            </a:r>
            <a:r>
              <a:rPr lang="ru-RU" sz="1800" u="sng" dirty="0"/>
              <a:t>Инициатором новой продукции, созданной МИП</a:t>
            </a:r>
            <a:r>
              <a:rPr lang="ru-RU" sz="1800" dirty="0"/>
              <a:t> </a:t>
            </a:r>
            <a:r>
              <a:rPr lang="ru-RU" sz="1800" dirty="0" smtClean="0"/>
              <a:t>           в </a:t>
            </a:r>
            <a:r>
              <a:rPr lang="ru-RU" sz="1800" dirty="0"/>
              <a:t>результате проведения НИОКР</a:t>
            </a:r>
            <a:r>
              <a:rPr lang="ru-RU" sz="1800" dirty="0" smtClean="0"/>
              <a:t>. </a:t>
            </a:r>
            <a:r>
              <a:rPr lang="ru-RU" sz="1800" b="0" dirty="0" smtClean="0"/>
              <a:t>Инициатор </a:t>
            </a:r>
            <a:r>
              <a:rPr lang="ru-RU" sz="1800" b="0" dirty="0"/>
              <a:t>в течение срока реализации проекта гарантирует приобретение у МИП продукции, созданной в результате проведения НИОКР, и использует ее </a:t>
            </a:r>
            <a:r>
              <a:rPr lang="ru-RU" sz="1800" b="0" dirty="0" smtClean="0"/>
              <a:t>для </a:t>
            </a:r>
            <a:r>
              <a:rPr lang="ru-RU" sz="1800" b="0" dirty="0"/>
              <a:t>выпуска собственной продукции</a:t>
            </a:r>
            <a:r>
              <a:rPr lang="ru-RU" sz="1800" b="0" dirty="0" smtClean="0"/>
              <a:t>. МИП </a:t>
            </a:r>
            <a:r>
              <a:rPr lang="ru-RU" sz="1800" b="0" dirty="0"/>
              <a:t>вправе самостоятельно производить и реализовывать данную продукцию другим заказчикам, если иные условия не установлены в соглашении с Инициатором.</a:t>
            </a:r>
          </a:p>
          <a:p>
            <a:pPr marL="18900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1800" b="0" dirty="0" smtClean="0"/>
              <a:t>                                                        </a:t>
            </a:r>
          </a:p>
          <a:p>
            <a:pPr algn="r" eaLnBrk="1" hangingPunct="1">
              <a:buFontTx/>
              <a:buNone/>
              <a:defRPr/>
            </a:pPr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6843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8064500" cy="92868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«Кооперация». </a:t>
            </a:r>
            <a:br>
              <a:rPr lang="ru-RU" altLang="ru-RU" sz="3200" smtClean="0"/>
            </a:br>
            <a:r>
              <a:rPr lang="ru-RU" altLang="ru-RU" sz="3200" smtClean="0"/>
              <a:t>Направления  реализации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268413"/>
            <a:ext cx="8102600" cy="5400675"/>
          </a:xfrm>
        </p:spPr>
        <p:txBody>
          <a:bodyPr/>
          <a:lstStyle/>
          <a:p>
            <a:pPr algn="r"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2000" b="0" dirty="0" smtClean="0">
                <a:cs typeface="Times New Roman" pitchFamily="18" charset="0"/>
              </a:rPr>
              <a:t>Проведение НИОКР предусмотрено по приоритетным направлениям развития науки, технологий и техники в Российской Федерации, утвержденным Указом                        Президента РФ №899 от 7 июля 2011 года</a:t>
            </a:r>
            <a:r>
              <a:rPr lang="ru-RU" sz="2000" dirty="0" smtClean="0"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dirty="0" smtClean="0">
                <a:cs typeface="Times New Roman" pitchFamily="18" charset="0"/>
              </a:rPr>
              <a:t>безопасность и противодействие терроризму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dirty="0" smtClean="0">
                <a:cs typeface="Times New Roman" pitchFamily="18" charset="0"/>
              </a:rPr>
              <a:t>индустрия </a:t>
            </a:r>
            <a:r>
              <a:rPr lang="ru-RU" sz="2000" dirty="0" err="1" smtClean="0">
                <a:cs typeface="Times New Roman" pitchFamily="18" charset="0"/>
              </a:rPr>
              <a:t>наносистем</a:t>
            </a:r>
            <a:r>
              <a:rPr lang="ru-RU" sz="2000" dirty="0" smtClean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dirty="0" smtClean="0">
                <a:cs typeface="Times New Roman" pitchFamily="18" charset="0"/>
              </a:rPr>
              <a:t>информационно-телекоммуникационные системы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dirty="0" smtClean="0">
                <a:cs typeface="Times New Roman" pitchFamily="18" charset="0"/>
              </a:rPr>
              <a:t>науки о жизни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dirty="0" smtClean="0">
                <a:cs typeface="Times New Roman" pitchFamily="18" charset="0"/>
              </a:rPr>
              <a:t>рациональное природопользование;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dirty="0" smtClean="0">
                <a:cs typeface="Times New Roman" pitchFamily="18" charset="0"/>
              </a:rPr>
              <a:t>транспортные и космические системы,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dirty="0" err="1" smtClean="0">
                <a:cs typeface="Times New Roman" pitchFamily="18" charset="0"/>
              </a:rPr>
              <a:t>энергоэффективность</a:t>
            </a:r>
            <a:r>
              <a:rPr lang="ru-RU" sz="2000" dirty="0" smtClean="0">
                <a:cs typeface="Times New Roman" pitchFamily="18" charset="0"/>
              </a:rPr>
              <a:t>, энергосбережение,                           ядерная энергетика</a:t>
            </a:r>
            <a:r>
              <a:rPr lang="ru-RU" dirty="0" smtClean="0"/>
              <a:t>                                                                       </a:t>
            </a:r>
          </a:p>
          <a:p>
            <a:pPr algn="r"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8064500" cy="92868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«Кооперация». </a:t>
            </a:r>
            <a:br>
              <a:rPr lang="ru-RU" altLang="ru-RU" sz="3200" smtClean="0"/>
            </a:br>
            <a:r>
              <a:rPr lang="ru-RU" altLang="ru-RU" sz="3200" smtClean="0"/>
              <a:t>Этапы  реализации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196975"/>
            <a:ext cx="8605838" cy="43100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dirty="0" smtClean="0">
                <a:cs typeface="Times New Roman" pitchFamily="18" charset="0"/>
              </a:rPr>
              <a:t>Подготовка Инициаторами предложений для Программы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dirty="0" smtClean="0">
                <a:cs typeface="Times New Roman" pitchFamily="18" charset="0"/>
              </a:rPr>
              <a:t>Экспертиза и формирование тематики НИОКР для конкурса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dirty="0" smtClean="0">
                <a:cs typeface="Times New Roman" pitchFamily="18" charset="0"/>
              </a:rPr>
              <a:t>Проведение конкурса по отбору МИП - исполнителей НИОКР. Конкурс проводится по </a:t>
            </a:r>
            <a:r>
              <a:rPr lang="ru-RU" sz="2000" dirty="0" err="1" smtClean="0">
                <a:cs typeface="Times New Roman" pitchFamily="18" charset="0"/>
              </a:rPr>
              <a:t>грантовой</a:t>
            </a:r>
            <a:r>
              <a:rPr lang="ru-RU" sz="2000" dirty="0" smtClean="0">
                <a:cs typeface="Times New Roman" pitchFamily="18" charset="0"/>
              </a:rPr>
              <a:t> схеме.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dirty="0" smtClean="0">
                <a:cs typeface="Times New Roman" pitchFamily="18" charset="0"/>
              </a:rPr>
              <a:t>Экспертиза заявок МИП и определение победителей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dirty="0" smtClean="0">
                <a:cs typeface="Times New Roman" pitchFamily="18" charset="0"/>
              </a:rPr>
              <a:t>Заключение контракта с МИП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dirty="0" smtClean="0">
                <a:cs typeface="Times New Roman" pitchFamily="18" charset="0"/>
              </a:rPr>
              <a:t>Выполнение НИОКР и коммерциализация Инициатором            полученных результатов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dirty="0" smtClean="0">
                <a:cs typeface="Times New Roman" pitchFamily="18" charset="0"/>
              </a:rPr>
              <a:t>Приемка этапов работы МИП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cs typeface="Times New Roman" pitchFamily="18" charset="0"/>
            </a:endParaRPr>
          </a:p>
          <a:p>
            <a:pPr algn="ctr" eaLnBrk="1" fontAlgn="t" hangingPunct="1">
              <a:buFontTx/>
              <a:buNone/>
              <a:defRPr/>
            </a:pPr>
            <a:r>
              <a:rPr lang="ru-RU" sz="2000" b="0" i="1" dirty="0" smtClean="0">
                <a:cs typeface="Times New Roman" pitchFamily="18" charset="0"/>
              </a:rPr>
              <a:t>Положение о Программе и состав необходимых документов по адресу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http://online.fasie.ru</a:t>
            </a:r>
            <a:r>
              <a:rPr lang="ru-RU" dirty="0" smtClean="0"/>
              <a:t>                                                                          </a:t>
            </a:r>
          </a:p>
          <a:p>
            <a:pPr algn="r"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Line 4"/>
          <p:cNvSpPr>
            <a:spLocks noChangeShapeType="1"/>
          </p:cNvSpPr>
          <p:nvPr/>
        </p:nvSpPr>
        <p:spPr bwMode="auto">
          <a:xfrm flipV="1">
            <a:off x="2713040" y="1866902"/>
            <a:ext cx="4784725" cy="3025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30311D"/>
              </a:solidFill>
              <a:latin typeface="Arial"/>
            </a:endParaRPr>
          </a:p>
        </p:txBody>
      </p:sp>
      <p:grpSp>
        <p:nvGrpSpPr>
          <p:cNvPr id="152579" name="Group 5"/>
          <p:cNvGrpSpPr>
            <a:grpSpLocks/>
          </p:cNvGrpSpPr>
          <p:nvPr/>
        </p:nvGrpSpPr>
        <p:grpSpPr bwMode="auto">
          <a:xfrm>
            <a:off x="2686050" y="4770438"/>
            <a:ext cx="203200" cy="190500"/>
            <a:chOff x="1355" y="3452"/>
            <a:chExt cx="183" cy="172"/>
          </a:xfrm>
        </p:grpSpPr>
        <p:pic>
          <p:nvPicPr>
            <p:cNvPr id="152631" name="Picture 6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31" name="Oval 7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Arial"/>
              </a:endParaRPr>
            </a:p>
          </p:txBody>
        </p:sp>
        <p:grpSp>
          <p:nvGrpSpPr>
            <p:cNvPr id="152633" name="Group 8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52635" name="Group 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2641" name="AutoShape 1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42" name="AutoShape 1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43" name="AutoShape 1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44" name="AutoShape 1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52636" name="Group 1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2637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38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39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40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</p:grpSp>
        </p:grpSp>
        <p:pic>
          <p:nvPicPr>
            <p:cNvPr id="152634" name="Picture 19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2580" name="Group 20"/>
          <p:cNvGrpSpPr>
            <a:grpSpLocks/>
          </p:cNvGrpSpPr>
          <p:nvPr/>
        </p:nvGrpSpPr>
        <p:grpSpPr bwMode="auto">
          <a:xfrm>
            <a:off x="4368800" y="3675063"/>
            <a:ext cx="203200" cy="190500"/>
            <a:chOff x="1355" y="3452"/>
            <a:chExt cx="183" cy="172"/>
          </a:xfrm>
        </p:grpSpPr>
        <p:pic>
          <p:nvPicPr>
            <p:cNvPr id="152617" name="Picture 2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46" name="Oval 22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Arial"/>
              </a:endParaRPr>
            </a:p>
          </p:txBody>
        </p:sp>
        <p:grpSp>
          <p:nvGrpSpPr>
            <p:cNvPr id="152619" name="Group 23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52621" name="Group 2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2627" name="AutoShape 2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28" name="AutoShape 2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29" name="AutoShape 2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30" name="AutoShape 2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52622" name="Group 2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2623" name="AutoShape 3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24" name="AutoShape 3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25" name="AutoShape 3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26" name="AutoShape 3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</p:grpSp>
        </p:grpSp>
        <p:pic>
          <p:nvPicPr>
            <p:cNvPr id="152620" name="Picture 34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2581" name="Group 50"/>
          <p:cNvGrpSpPr>
            <a:grpSpLocks/>
          </p:cNvGrpSpPr>
          <p:nvPr/>
        </p:nvGrpSpPr>
        <p:grpSpPr bwMode="auto">
          <a:xfrm>
            <a:off x="7332663" y="1792288"/>
            <a:ext cx="203200" cy="190500"/>
            <a:chOff x="1355" y="3452"/>
            <a:chExt cx="183" cy="172"/>
          </a:xfrm>
        </p:grpSpPr>
        <p:pic>
          <p:nvPicPr>
            <p:cNvPr id="152601" name="Picture 5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76" name="Oval 52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Arial"/>
              </a:endParaRPr>
            </a:p>
          </p:txBody>
        </p:sp>
        <p:grpSp>
          <p:nvGrpSpPr>
            <p:cNvPr id="152605" name="Group 53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52607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2613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14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15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16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52608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2609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10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11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  <p:sp>
              <p:nvSpPr>
                <p:cNvPr id="152612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  <a:latin typeface="Arial"/>
                  </a:endParaRPr>
                </a:p>
              </p:txBody>
            </p:sp>
          </p:grpSp>
        </p:grpSp>
        <p:pic>
          <p:nvPicPr>
            <p:cNvPr id="152606" name="Picture 64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2582" name="AutoShape 65"/>
          <p:cNvSpPr>
            <a:spLocks noChangeArrowheads="1"/>
          </p:cNvSpPr>
          <p:nvPr/>
        </p:nvSpPr>
        <p:spPr bwMode="gray">
          <a:xfrm>
            <a:off x="827088" y="4443415"/>
            <a:ext cx="1827212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 altLang="ru-RU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2583" name="AutoShape 66"/>
          <p:cNvSpPr>
            <a:spLocks noChangeArrowheads="1"/>
          </p:cNvSpPr>
          <p:nvPr/>
        </p:nvSpPr>
        <p:spPr bwMode="gray">
          <a:xfrm>
            <a:off x="3028950" y="3348040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 altLang="ru-RU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2584" name="Text Box 68"/>
          <p:cNvSpPr txBox="1">
            <a:spLocks noChangeArrowheads="1"/>
          </p:cNvSpPr>
          <p:nvPr/>
        </p:nvSpPr>
        <p:spPr bwMode="gray">
          <a:xfrm>
            <a:off x="684213" y="4437065"/>
            <a:ext cx="20875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FFFFFF"/>
                </a:solidFill>
                <a:latin typeface="Arial"/>
              </a:rPr>
              <a:t>Контракт с ФСИ</a:t>
            </a:r>
            <a:endParaRPr lang="en-US" altLang="ru-RU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585" name="Text Box 69"/>
          <p:cNvSpPr txBox="1">
            <a:spLocks noChangeArrowheads="1"/>
          </p:cNvSpPr>
          <p:nvPr/>
        </p:nvSpPr>
        <p:spPr bwMode="gray">
          <a:xfrm>
            <a:off x="3282950" y="3344865"/>
            <a:ext cx="114458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rgbClr val="FFFFFF"/>
                </a:solidFill>
                <a:latin typeface="Arial"/>
              </a:rPr>
              <a:t>НИОКР</a:t>
            </a:r>
            <a:endParaRPr lang="en-US" altLang="ru-RU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586" name="Text Box 70"/>
          <p:cNvSpPr txBox="1">
            <a:spLocks noChangeArrowheads="1"/>
          </p:cNvSpPr>
          <p:nvPr/>
        </p:nvSpPr>
        <p:spPr bwMode="gray">
          <a:xfrm>
            <a:off x="4857750" y="2341563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600">
                <a:solidFill>
                  <a:srgbClr val="FFFFFF"/>
                </a:solidFill>
                <a:latin typeface="Arial"/>
              </a:rPr>
              <a:t>Step 3</a:t>
            </a:r>
          </a:p>
        </p:txBody>
      </p:sp>
      <p:pic>
        <p:nvPicPr>
          <p:cNvPr id="152587" name="Picture 71" descr="0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971550" y="5157788"/>
            <a:ext cx="14351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96" name="Text Box 72"/>
          <p:cNvSpPr txBox="1">
            <a:spLocks noChangeArrowheads="1"/>
          </p:cNvSpPr>
          <p:nvPr/>
        </p:nvSpPr>
        <p:spPr bwMode="black">
          <a:xfrm>
            <a:off x="2792415" y="4879977"/>
            <a:ext cx="3094037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rgbClr val="428BB9">
                    <a:lumMod val="75000"/>
                  </a:srgbClr>
                </a:solidFill>
                <a:latin typeface="Arial"/>
              </a:rPr>
              <a:t> контракт с МИП на НИОКР</a:t>
            </a:r>
            <a:endParaRPr lang="en-US" sz="1600" dirty="0">
              <a:solidFill>
                <a:srgbClr val="428BB9">
                  <a:lumMod val="75000"/>
                </a:srgbClr>
              </a:solidFill>
              <a:latin typeface="Arial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rgbClr val="428BB9">
                    <a:lumMod val="75000"/>
                  </a:srgbClr>
                </a:solidFill>
                <a:latin typeface="Arial"/>
              </a:rPr>
              <a:t> соглашение с Инициатором</a:t>
            </a:r>
            <a:endParaRPr lang="en-US" sz="1600" dirty="0">
              <a:solidFill>
                <a:srgbClr val="428BB9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10697" name="Text Box 73"/>
          <p:cNvSpPr txBox="1">
            <a:spLocks noChangeArrowheads="1"/>
          </p:cNvSpPr>
          <p:nvPr/>
        </p:nvSpPr>
        <p:spPr bwMode="gray">
          <a:xfrm>
            <a:off x="4643438" y="3716340"/>
            <a:ext cx="450056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rgbClr val="428BB9">
                    <a:lumMod val="75000"/>
                  </a:srgbClr>
                </a:solidFill>
                <a:latin typeface="Arial"/>
              </a:rPr>
              <a:t> выполнение НИОКР по контракту  </a:t>
            </a:r>
            <a:endParaRPr lang="en-US" sz="1600" dirty="0">
              <a:solidFill>
                <a:srgbClr val="428BB9">
                  <a:lumMod val="75000"/>
                </a:srgbClr>
              </a:solidFill>
              <a:latin typeface="Arial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rgbClr val="428BB9">
                    <a:lumMod val="75000"/>
                  </a:srgb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428BB9">
                    <a:lumMod val="75000"/>
                  </a:srgbClr>
                </a:solidFill>
                <a:latin typeface="Arial"/>
              </a:rPr>
              <a:t>софинансирование</a:t>
            </a:r>
            <a:r>
              <a:rPr lang="ru-RU" sz="1600" dirty="0">
                <a:solidFill>
                  <a:srgbClr val="428BB9">
                    <a:lumMod val="75000"/>
                  </a:srgbClr>
                </a:solidFill>
                <a:latin typeface="Arial"/>
              </a:rPr>
              <a:t> проекта Инициатором    (в размере не менее средств ФСИ)</a:t>
            </a:r>
            <a:endParaRPr lang="en-US" sz="1600" b="1" dirty="0">
              <a:solidFill>
                <a:srgbClr val="428BB9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10698" name="Text Box 74"/>
          <p:cNvSpPr txBox="1">
            <a:spLocks noChangeArrowheads="1"/>
          </p:cNvSpPr>
          <p:nvPr/>
        </p:nvSpPr>
        <p:spPr bwMode="black">
          <a:xfrm>
            <a:off x="3419477" y="1916113"/>
            <a:ext cx="3960813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rgbClr val="428BB9">
                    <a:lumMod val="75000"/>
                  </a:srgbClr>
                </a:solidFill>
                <a:latin typeface="Arial"/>
              </a:rPr>
              <a:t> Работы Инициатора по внедрению </a:t>
            </a:r>
            <a:endParaRPr lang="en-US" sz="1600" dirty="0">
              <a:solidFill>
                <a:srgbClr val="428BB9">
                  <a:lumMod val="75000"/>
                </a:srgbClr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rgbClr val="428BB9">
                    <a:lumMod val="75000"/>
                  </a:srgbClr>
                </a:solidFill>
                <a:latin typeface="Arial"/>
              </a:rPr>
              <a:t> Выпуск новой продукции</a:t>
            </a:r>
            <a:r>
              <a:rPr lang="ru-RU" sz="2000" b="1" dirty="0">
                <a:solidFill>
                  <a:srgbClr val="428BB9">
                    <a:lumMod val="75000"/>
                  </a:srgbClr>
                </a:solidFill>
                <a:latin typeface="Arial"/>
              </a:rPr>
              <a:t>*</a:t>
            </a:r>
            <a:endParaRPr lang="en-US" sz="2000" b="1" dirty="0">
              <a:solidFill>
                <a:srgbClr val="428BB9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2591" name="Rectangle 77"/>
          <p:cNvSpPr>
            <a:spLocks noGrp="1" noChangeArrowheads="1"/>
          </p:cNvSpPr>
          <p:nvPr>
            <p:ph type="title"/>
          </p:nvPr>
        </p:nvSpPr>
        <p:spPr>
          <a:xfrm>
            <a:off x="1042990" y="0"/>
            <a:ext cx="7958137" cy="1011238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Понятие «проект»</a:t>
            </a:r>
            <a:endParaRPr lang="en-US" altLang="ru-RU" smtClean="0"/>
          </a:p>
        </p:txBody>
      </p:sp>
      <p:grpSp>
        <p:nvGrpSpPr>
          <p:cNvPr id="74" name="Group 245"/>
          <p:cNvGrpSpPr>
            <a:grpSpLocks/>
          </p:cNvGrpSpPr>
          <p:nvPr/>
        </p:nvGrpSpPr>
        <p:grpSpPr bwMode="auto">
          <a:xfrm>
            <a:off x="7668346" y="1268760"/>
            <a:ext cx="1123057" cy="1152128"/>
            <a:chOff x="866" y="2169"/>
            <a:chExt cx="406" cy="405"/>
          </a:xfrm>
          <a:solidFill>
            <a:schemeClr val="accent2">
              <a:lumMod val="75000"/>
            </a:schemeClr>
          </a:solidFill>
        </p:grpSpPr>
        <p:sp>
          <p:nvSpPr>
            <p:cNvPr id="75" name="Freeform 246"/>
            <p:cNvSpPr>
              <a:spLocks/>
            </p:cNvSpPr>
            <p:nvPr/>
          </p:nvSpPr>
          <p:spPr bwMode="gray">
            <a:xfrm>
              <a:off x="1073" y="2181"/>
              <a:ext cx="190" cy="152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0" y="17"/>
                </a:cxn>
                <a:cxn ang="0">
                  <a:pos x="46" y="18"/>
                </a:cxn>
                <a:cxn ang="0">
                  <a:pos x="51" y="23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5" y="62"/>
                </a:cxn>
                <a:cxn ang="0">
                  <a:pos x="54" y="66"/>
                </a:cxn>
                <a:cxn ang="0">
                  <a:pos x="60" y="69"/>
                </a:cxn>
                <a:cxn ang="0">
                  <a:pos x="66" y="72"/>
                </a:cxn>
                <a:cxn ang="0">
                  <a:pos x="70" y="72"/>
                </a:cxn>
                <a:cxn ang="0">
                  <a:pos x="73" y="72"/>
                </a:cxn>
                <a:cxn ang="0">
                  <a:pos x="75" y="72"/>
                </a:cxn>
                <a:cxn ang="0">
                  <a:pos x="82" y="72"/>
                </a:cxn>
                <a:cxn ang="0">
                  <a:pos x="87" y="75"/>
                </a:cxn>
                <a:cxn ang="0">
                  <a:pos x="93" y="78"/>
                </a:cxn>
                <a:cxn ang="0">
                  <a:pos x="96" y="83"/>
                </a:cxn>
                <a:cxn ang="0">
                  <a:pos x="99" y="89"/>
                </a:cxn>
                <a:cxn ang="0">
                  <a:pos x="99" y="95"/>
                </a:cxn>
                <a:cxn ang="0">
                  <a:pos x="99" y="96"/>
                </a:cxn>
                <a:cxn ang="0">
                  <a:pos x="118" y="119"/>
                </a:cxn>
                <a:cxn ang="0">
                  <a:pos x="132" y="146"/>
                </a:cxn>
                <a:cxn ang="0">
                  <a:pos x="145" y="146"/>
                </a:cxn>
                <a:cxn ang="0">
                  <a:pos x="156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75" y="147"/>
                </a:cxn>
                <a:cxn ang="0">
                  <a:pos x="190" y="152"/>
                </a:cxn>
                <a:cxn ang="0">
                  <a:pos x="180" y="116"/>
                </a:cxn>
                <a:cxn ang="0">
                  <a:pos x="162" y="84"/>
                </a:cxn>
                <a:cxn ang="0">
                  <a:pos x="139" y="56"/>
                </a:cxn>
                <a:cxn ang="0">
                  <a:pos x="111" y="33"/>
                </a:cxn>
                <a:cxn ang="0">
                  <a:pos x="79" y="15"/>
                </a:cxn>
                <a:cxn ang="0">
                  <a:pos x="43" y="5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5"/>
                </a:cxn>
                <a:cxn ang="0">
                  <a:pos x="19" y="15"/>
                </a:cxn>
                <a:cxn ang="0">
                  <a:pos x="30" y="15"/>
                </a:cxn>
                <a:cxn ang="0">
                  <a:pos x="34" y="15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grpFill/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Arial"/>
              </a:endParaRPr>
            </a:p>
          </p:txBody>
        </p:sp>
        <p:sp>
          <p:nvSpPr>
            <p:cNvPr id="76" name="Freeform 247"/>
            <p:cNvSpPr>
              <a:spLocks/>
            </p:cNvSpPr>
            <p:nvPr/>
          </p:nvSpPr>
          <p:spPr bwMode="gray">
            <a:xfrm>
              <a:off x="911" y="2415"/>
              <a:ext cx="109" cy="13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11"/>
                </a:cxn>
                <a:cxn ang="0">
                  <a:pos x="25" y="21"/>
                </a:cxn>
                <a:cxn ang="0">
                  <a:pos x="16" y="32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7" y="44"/>
                </a:cxn>
                <a:cxn ang="0">
                  <a:pos x="3" y="45"/>
                </a:cxn>
                <a:cxn ang="0">
                  <a:pos x="0" y="47"/>
                </a:cxn>
                <a:cxn ang="0">
                  <a:pos x="18" y="74"/>
                </a:cxn>
                <a:cxn ang="0">
                  <a:pos x="39" y="96"/>
                </a:cxn>
                <a:cxn ang="0">
                  <a:pos x="63" y="116"/>
                </a:cxn>
                <a:cxn ang="0">
                  <a:pos x="90" y="131"/>
                </a:cxn>
                <a:cxn ang="0">
                  <a:pos x="100" y="104"/>
                </a:cxn>
                <a:cxn ang="0">
                  <a:pos x="109" y="77"/>
                </a:cxn>
                <a:cxn ang="0">
                  <a:pos x="87" y="63"/>
                </a:cxn>
                <a:cxn ang="0">
                  <a:pos x="67" y="45"/>
                </a:cxn>
                <a:cxn ang="0">
                  <a:pos x="52" y="24"/>
                </a:cxn>
                <a:cxn ang="0">
                  <a:pos x="40" y="0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Arial"/>
              </a:endParaRPr>
            </a:p>
          </p:txBody>
        </p:sp>
        <p:sp>
          <p:nvSpPr>
            <p:cNvPr id="77" name="Freeform 248"/>
            <p:cNvSpPr>
              <a:spLocks/>
            </p:cNvSpPr>
            <p:nvPr/>
          </p:nvSpPr>
          <p:spPr bwMode="gray">
            <a:xfrm>
              <a:off x="911" y="2198"/>
              <a:ext cx="109" cy="130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2" y="93"/>
                </a:cxn>
                <a:cxn ang="0">
                  <a:pos x="16" y="99"/>
                </a:cxn>
                <a:cxn ang="0">
                  <a:pos x="25" y="109"/>
                </a:cxn>
                <a:cxn ang="0">
                  <a:pos x="33" y="120"/>
                </a:cxn>
                <a:cxn ang="0">
                  <a:pos x="40" y="130"/>
                </a:cxn>
                <a:cxn ang="0">
                  <a:pos x="52" y="106"/>
                </a:cxn>
                <a:cxn ang="0">
                  <a:pos x="67" y="85"/>
                </a:cxn>
                <a:cxn ang="0">
                  <a:pos x="87" y="67"/>
                </a:cxn>
                <a:cxn ang="0">
                  <a:pos x="109" y="54"/>
                </a:cxn>
                <a:cxn ang="0">
                  <a:pos x="100" y="27"/>
                </a:cxn>
                <a:cxn ang="0">
                  <a:pos x="90" y="0"/>
                </a:cxn>
                <a:cxn ang="0">
                  <a:pos x="63" y="15"/>
                </a:cxn>
                <a:cxn ang="0">
                  <a:pos x="39" y="34"/>
                </a:cxn>
                <a:cxn ang="0">
                  <a:pos x="18" y="57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9" y="90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grpFill/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Arial"/>
              </a:endParaRPr>
            </a:p>
          </p:txBody>
        </p:sp>
        <p:sp>
          <p:nvSpPr>
            <p:cNvPr id="78" name="Freeform 249"/>
            <p:cNvSpPr>
              <a:spLocks/>
            </p:cNvSpPr>
            <p:nvPr/>
          </p:nvSpPr>
          <p:spPr bwMode="gray">
            <a:xfrm>
              <a:off x="1073" y="2411"/>
              <a:ext cx="190" cy="151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18" y="33"/>
                </a:cxn>
                <a:cxn ang="0">
                  <a:pos x="99" y="55"/>
                </a:cxn>
                <a:cxn ang="0">
                  <a:pos x="99" y="57"/>
                </a:cxn>
                <a:cxn ang="0">
                  <a:pos x="99" y="63"/>
                </a:cxn>
                <a:cxn ang="0">
                  <a:pos x="96" y="69"/>
                </a:cxn>
                <a:cxn ang="0">
                  <a:pos x="93" y="73"/>
                </a:cxn>
                <a:cxn ang="0">
                  <a:pos x="87" y="76"/>
                </a:cxn>
                <a:cxn ang="0">
                  <a:pos x="82" y="79"/>
                </a:cxn>
                <a:cxn ang="0">
                  <a:pos x="75" y="81"/>
                </a:cxn>
                <a:cxn ang="0">
                  <a:pos x="73" y="81"/>
                </a:cxn>
                <a:cxn ang="0">
                  <a:pos x="70" y="81"/>
                </a:cxn>
                <a:cxn ang="0">
                  <a:pos x="66" y="81"/>
                </a:cxn>
                <a:cxn ang="0">
                  <a:pos x="60" y="82"/>
                </a:cxn>
                <a:cxn ang="0">
                  <a:pos x="54" y="85"/>
                </a:cxn>
                <a:cxn ang="0">
                  <a:pos x="55" y="90"/>
                </a:cxn>
                <a:cxn ang="0">
                  <a:pos x="58" y="94"/>
                </a:cxn>
                <a:cxn ang="0">
                  <a:pos x="58" y="100"/>
                </a:cxn>
                <a:cxn ang="0">
                  <a:pos x="58" y="112"/>
                </a:cxn>
                <a:cxn ang="0">
                  <a:pos x="57" y="118"/>
                </a:cxn>
                <a:cxn ang="0">
                  <a:pos x="55" y="124"/>
                </a:cxn>
                <a:cxn ang="0">
                  <a:pos x="51" y="129"/>
                </a:cxn>
                <a:cxn ang="0">
                  <a:pos x="46" y="133"/>
                </a:cxn>
                <a:cxn ang="0">
                  <a:pos x="40" y="135"/>
                </a:cxn>
                <a:cxn ang="0">
                  <a:pos x="34" y="136"/>
                </a:cxn>
                <a:cxn ang="0">
                  <a:pos x="30" y="136"/>
                </a:cxn>
                <a:cxn ang="0">
                  <a:pos x="19" y="136"/>
                </a:cxn>
                <a:cxn ang="0">
                  <a:pos x="9" y="136"/>
                </a:cxn>
                <a:cxn ang="0">
                  <a:pos x="4" y="144"/>
                </a:cxn>
                <a:cxn ang="0">
                  <a:pos x="0" y="150"/>
                </a:cxn>
                <a:cxn ang="0">
                  <a:pos x="3" y="151"/>
                </a:cxn>
                <a:cxn ang="0">
                  <a:pos x="6" y="151"/>
                </a:cxn>
                <a:cxn ang="0">
                  <a:pos x="43" y="147"/>
                </a:cxn>
                <a:cxn ang="0">
                  <a:pos x="79" y="136"/>
                </a:cxn>
                <a:cxn ang="0">
                  <a:pos x="111" y="118"/>
                </a:cxn>
                <a:cxn ang="0">
                  <a:pos x="139" y="96"/>
                </a:cxn>
                <a:cxn ang="0">
                  <a:pos x="162" y="67"/>
                </a:cxn>
                <a:cxn ang="0">
                  <a:pos x="180" y="36"/>
                </a:cxn>
                <a:cxn ang="0">
                  <a:pos x="190" y="0"/>
                </a:cxn>
                <a:cxn ang="0">
                  <a:pos x="175" y="4"/>
                </a:cxn>
                <a:cxn ang="0">
                  <a:pos x="160" y="6"/>
                </a:cxn>
                <a:cxn ang="0">
                  <a:pos x="156" y="6"/>
                </a:cxn>
                <a:cxn ang="0">
                  <a:pos x="145" y="6"/>
                </a:cxn>
                <a:cxn ang="0">
                  <a:pos x="132" y="6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grpFill/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Arial"/>
              </a:endParaRPr>
            </a:p>
          </p:txBody>
        </p:sp>
        <p:sp>
          <p:nvSpPr>
            <p:cNvPr id="79" name="Freeform 250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80" y="126"/>
                </a:cxn>
                <a:cxn ang="0">
                  <a:pos x="282" y="107"/>
                </a:cxn>
                <a:cxn ang="0">
                  <a:pos x="277" y="99"/>
                </a:cxn>
                <a:cxn ang="0">
                  <a:pos x="220" y="72"/>
                </a:cxn>
                <a:cxn ang="0">
                  <a:pos x="238" y="69"/>
                </a:cxn>
                <a:cxn ang="0">
                  <a:pos x="241" y="51"/>
                </a:cxn>
                <a:cxn ang="0">
                  <a:pos x="235" y="44"/>
                </a:cxn>
                <a:cxn ang="0">
                  <a:pos x="195" y="35"/>
                </a:cxn>
                <a:cxn ang="0">
                  <a:pos x="175" y="9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38" y="15"/>
                </a:cxn>
                <a:cxn ang="0">
                  <a:pos x="157" y="69"/>
                </a:cxn>
                <a:cxn ang="0">
                  <a:pos x="180" y="132"/>
                </a:cxn>
                <a:cxn ang="0">
                  <a:pos x="190" y="165"/>
                </a:cxn>
                <a:cxn ang="0">
                  <a:pos x="160" y="177"/>
                </a:cxn>
                <a:cxn ang="0">
                  <a:pos x="106" y="182"/>
                </a:cxn>
                <a:cxn ang="0">
                  <a:pos x="76" y="183"/>
                </a:cxn>
                <a:cxn ang="0">
                  <a:pos x="21" y="192"/>
                </a:cxn>
                <a:cxn ang="0">
                  <a:pos x="4" y="278"/>
                </a:cxn>
                <a:cxn ang="0">
                  <a:pos x="81" y="222"/>
                </a:cxn>
                <a:cxn ang="0">
                  <a:pos x="124" y="224"/>
                </a:cxn>
                <a:cxn ang="0">
                  <a:pos x="175" y="231"/>
                </a:cxn>
                <a:cxn ang="0">
                  <a:pos x="189" y="246"/>
                </a:cxn>
                <a:cxn ang="0">
                  <a:pos x="172" y="293"/>
                </a:cxn>
                <a:cxn ang="0">
                  <a:pos x="150" y="357"/>
                </a:cxn>
                <a:cxn ang="0">
                  <a:pos x="135" y="401"/>
                </a:cxn>
                <a:cxn ang="0">
                  <a:pos x="156" y="405"/>
                </a:cxn>
                <a:cxn ang="0">
                  <a:pos x="169" y="404"/>
                </a:cxn>
                <a:cxn ang="0">
                  <a:pos x="181" y="389"/>
                </a:cxn>
                <a:cxn ang="0">
                  <a:pos x="199" y="363"/>
                </a:cxn>
                <a:cxn ang="0">
                  <a:pos x="238" y="360"/>
                </a:cxn>
                <a:cxn ang="0">
                  <a:pos x="241" y="342"/>
                </a:cxn>
                <a:cxn ang="0">
                  <a:pos x="235" y="333"/>
                </a:cxn>
                <a:cxn ang="0">
                  <a:pos x="238" y="306"/>
                </a:cxn>
                <a:cxn ang="0">
                  <a:pos x="280" y="305"/>
                </a:cxn>
                <a:cxn ang="0">
                  <a:pos x="282" y="285"/>
                </a:cxn>
                <a:cxn ang="0">
                  <a:pos x="277" y="278"/>
                </a:cxn>
                <a:cxn ang="0">
                  <a:pos x="294" y="233"/>
                </a:cxn>
                <a:cxn ang="0">
                  <a:pos x="376" y="230"/>
                </a:cxn>
                <a:cxn ang="0">
                  <a:pos x="403" y="213"/>
                </a:cxn>
                <a:cxn ang="0">
                  <a:pos x="397" y="185"/>
                </a:cxn>
                <a:cxn ang="0">
                  <a:pos x="367" y="174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grpFill/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Arial"/>
              </a:endParaRPr>
            </a:p>
          </p:txBody>
        </p:sp>
      </p:grpSp>
      <p:sp>
        <p:nvSpPr>
          <p:cNvPr id="152593" name="AutoShape 66"/>
          <p:cNvSpPr>
            <a:spLocks noChangeArrowheads="1"/>
          </p:cNvSpPr>
          <p:nvPr/>
        </p:nvSpPr>
        <p:spPr bwMode="gray">
          <a:xfrm>
            <a:off x="4067177" y="1557340"/>
            <a:ext cx="3140075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 altLang="ru-RU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2594" name="Text Box 69"/>
          <p:cNvSpPr txBox="1">
            <a:spLocks noChangeArrowheads="1"/>
          </p:cNvSpPr>
          <p:nvPr/>
        </p:nvSpPr>
        <p:spPr bwMode="gray">
          <a:xfrm>
            <a:off x="4140200" y="1557340"/>
            <a:ext cx="302418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rgbClr val="FFFFFF"/>
                </a:solidFill>
                <a:latin typeface="Arial"/>
              </a:rPr>
              <a:t> Коммерциализация НИОКР</a:t>
            </a:r>
            <a:endParaRPr lang="en-US" altLang="ru-RU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595" name="TextBox 81"/>
          <p:cNvSpPr txBox="1">
            <a:spLocks noChangeArrowheads="1"/>
          </p:cNvSpPr>
          <p:nvPr/>
        </p:nvSpPr>
        <p:spPr bwMode="auto">
          <a:xfrm rot="-2010335">
            <a:off x="2889250" y="3986213"/>
            <a:ext cx="1258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"/>
              </a:rPr>
              <a:t>до 2 лет</a:t>
            </a:r>
          </a:p>
        </p:txBody>
      </p:sp>
      <p:sp>
        <p:nvSpPr>
          <p:cNvPr id="152596" name="TextBox 82"/>
          <p:cNvSpPr txBox="1">
            <a:spLocks noChangeArrowheads="1"/>
          </p:cNvSpPr>
          <p:nvPr/>
        </p:nvSpPr>
        <p:spPr bwMode="auto">
          <a:xfrm rot="-2010335">
            <a:off x="5660209" y="2737241"/>
            <a:ext cx="113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Arial"/>
              </a:rPr>
              <a:t>до 5 лет</a:t>
            </a:r>
          </a:p>
        </p:txBody>
      </p:sp>
      <p:sp>
        <p:nvSpPr>
          <p:cNvPr id="88" name="Скругленный прямоугольник 87"/>
          <p:cNvSpPr/>
          <p:nvPr/>
        </p:nvSpPr>
        <p:spPr bwMode="auto">
          <a:xfrm>
            <a:off x="468313" y="1268415"/>
            <a:ext cx="2951162" cy="172878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2598" name="TextBox 83"/>
          <p:cNvSpPr txBox="1">
            <a:spLocks noChangeArrowheads="1"/>
          </p:cNvSpPr>
          <p:nvPr/>
        </p:nvSpPr>
        <p:spPr bwMode="auto">
          <a:xfrm>
            <a:off x="468313" y="1341440"/>
            <a:ext cx="29511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FFFFFF"/>
                </a:solidFill>
                <a:latin typeface="Arial"/>
              </a:rPr>
              <a:t>Проект</a:t>
            </a:r>
            <a:r>
              <a:rPr lang="ru-RU" altLang="ru-RU">
                <a:solidFill>
                  <a:srgbClr val="FFFFFF"/>
                </a:solidFill>
                <a:latin typeface="Arial"/>
              </a:rPr>
              <a:t> включает выполнение НИОКР,</a:t>
            </a:r>
          </a:p>
          <a:p>
            <a:pPr algn="ctr" eaLnBrk="1" hangingPunct="1"/>
            <a:r>
              <a:rPr lang="ru-RU" altLang="ru-RU">
                <a:solidFill>
                  <a:srgbClr val="FFFFFF"/>
                </a:solidFill>
                <a:latin typeface="Arial"/>
              </a:rPr>
              <a:t>их внедрение и </a:t>
            </a:r>
          </a:p>
          <a:p>
            <a:pPr algn="ctr" eaLnBrk="1" hangingPunct="1"/>
            <a:r>
              <a:rPr lang="ru-RU" altLang="ru-RU">
                <a:solidFill>
                  <a:srgbClr val="FFFFFF"/>
                </a:solidFill>
                <a:latin typeface="Arial"/>
              </a:rPr>
              <a:t>период выпуска освоенной продукции</a:t>
            </a: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6084890" y="4797427"/>
            <a:ext cx="2808287" cy="15843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Arial"/>
            </a:endParaRPr>
          </a:p>
        </p:txBody>
      </p:sp>
      <p:sp>
        <p:nvSpPr>
          <p:cNvPr id="152600" name="TextBox 89"/>
          <p:cNvSpPr txBox="1">
            <a:spLocks noChangeArrowheads="1"/>
          </p:cNvSpPr>
          <p:nvPr/>
        </p:nvSpPr>
        <p:spPr bwMode="auto">
          <a:xfrm>
            <a:off x="6011863" y="4941888"/>
            <a:ext cx="295275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FFFFFF"/>
                </a:solidFill>
                <a:latin typeface="Arial"/>
              </a:rPr>
              <a:t>*</a:t>
            </a:r>
            <a:r>
              <a:rPr lang="ru-RU" altLang="ru-RU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altLang="ru-RU">
                <a:solidFill>
                  <a:srgbClr val="FFFFFF"/>
                </a:solidFill>
                <a:latin typeface="Arial"/>
              </a:rPr>
              <a:t>В срок до </a:t>
            </a:r>
            <a:r>
              <a:rPr lang="ru-RU" altLang="ru-RU" dirty="0">
                <a:solidFill>
                  <a:srgbClr val="FFFFFF"/>
                </a:solidFill>
                <a:latin typeface="Arial"/>
              </a:rPr>
              <a:t>5 лет Инициатор отчитывается об экономических результатах внедрения</a:t>
            </a:r>
          </a:p>
        </p:txBody>
      </p:sp>
    </p:spTree>
    <p:extLst>
      <p:ext uri="{BB962C8B-B14F-4D97-AF65-F5344CB8AC3E}">
        <p14:creationId xmlns:p14="http://schemas.microsoft.com/office/powerpoint/2010/main" val="18079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 noGrp="1" noChangeArrowheads="1"/>
          </p:cNvSpPr>
          <p:nvPr>
            <p:ph type="title"/>
          </p:nvPr>
        </p:nvSpPr>
        <p:spPr>
          <a:xfrm>
            <a:off x="1185863" y="115888"/>
            <a:ext cx="7958137" cy="1011237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Процедура отбора </a:t>
            </a:r>
            <a:endParaRPr lang="en-US" altLang="ru-RU" sz="3600" smtClean="0"/>
          </a:p>
        </p:txBody>
      </p:sp>
      <p:sp>
        <p:nvSpPr>
          <p:cNvPr id="153603" name="Text Box 4"/>
          <p:cNvSpPr txBox="1">
            <a:spLocks noChangeArrowheads="1"/>
          </p:cNvSpPr>
          <p:nvPr/>
        </p:nvSpPr>
        <p:spPr bwMode="black">
          <a:xfrm>
            <a:off x="5192713" y="3962400"/>
            <a:ext cx="3124200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В случае противоречия двух экспертов проводится </a:t>
            </a:r>
            <a:r>
              <a:rPr lang="ru-RU" altLang="ru-RU" sz="2000" b="1">
                <a:solidFill>
                  <a:srgbClr val="800000"/>
                </a:solidFill>
              </a:rPr>
              <a:t>дополнительная экспертиза </a:t>
            </a:r>
            <a:endParaRPr lang="en-US" altLang="ru-RU" sz="2000" b="1"/>
          </a:p>
        </p:txBody>
      </p:sp>
      <p:sp>
        <p:nvSpPr>
          <p:cNvPr id="153604" name="Text Box 18"/>
          <p:cNvSpPr txBox="1">
            <a:spLocks noChangeArrowheads="1"/>
          </p:cNvSpPr>
          <p:nvPr/>
        </p:nvSpPr>
        <p:spPr bwMode="gray">
          <a:xfrm>
            <a:off x="323850" y="4589463"/>
            <a:ext cx="43195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FF"/>
                </a:solidFill>
              </a:rPr>
              <a:t>  Решение Экспертного Совета </a:t>
            </a:r>
            <a:endParaRPr lang="en-US" altLang="ru-RU" sz="2000" b="1">
              <a:solidFill>
                <a:srgbClr val="FFFFFF"/>
              </a:solidFill>
            </a:endParaRPr>
          </a:p>
        </p:txBody>
      </p:sp>
      <p:sp>
        <p:nvSpPr>
          <p:cNvPr id="153605" name="Freeform 20"/>
          <p:cNvSpPr>
            <a:spLocks/>
          </p:cNvSpPr>
          <p:nvPr/>
        </p:nvSpPr>
        <p:spPr bwMode="gray">
          <a:xfrm flipH="1">
            <a:off x="6170613" y="3201988"/>
            <a:ext cx="1042987" cy="534987"/>
          </a:xfrm>
          <a:custGeom>
            <a:avLst/>
            <a:gdLst>
              <a:gd name="T0" fmla="*/ 0 w 335"/>
              <a:gd name="T1" fmla="*/ 513340 h 173"/>
              <a:gd name="T2" fmla="*/ 180577 w 335"/>
              <a:gd name="T3" fmla="*/ 534987 h 173"/>
              <a:gd name="T4" fmla="*/ 924678 w 335"/>
              <a:gd name="T5" fmla="*/ 98957 h 173"/>
              <a:gd name="T6" fmla="*/ 899771 w 335"/>
              <a:gd name="T7" fmla="*/ 24739 h 173"/>
              <a:gd name="T8" fmla="*/ 694287 w 335"/>
              <a:gd name="T9" fmla="*/ 80403 h 173"/>
              <a:gd name="T10" fmla="*/ 0 w 335"/>
              <a:gd name="T11" fmla="*/ 51334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5" h="173">
                <a:moveTo>
                  <a:pt x="0" y="166"/>
                </a:moveTo>
                <a:lnTo>
                  <a:pt x="58" y="173"/>
                </a:lnTo>
                <a:lnTo>
                  <a:pt x="297" y="32"/>
                </a:lnTo>
                <a:cubicBezTo>
                  <a:pt x="335" y="5"/>
                  <a:pt x="301" y="9"/>
                  <a:pt x="289" y="8"/>
                </a:cubicBezTo>
                <a:cubicBezTo>
                  <a:pt x="277" y="7"/>
                  <a:pt x="271" y="0"/>
                  <a:pt x="223" y="26"/>
                </a:cubicBezTo>
                <a:lnTo>
                  <a:pt x="0" y="16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6" name="Freeform 21"/>
          <p:cNvSpPr>
            <a:spLocks/>
          </p:cNvSpPr>
          <p:nvPr/>
        </p:nvSpPr>
        <p:spPr bwMode="gray">
          <a:xfrm>
            <a:off x="5561013" y="3068638"/>
            <a:ext cx="1092200" cy="519112"/>
          </a:xfrm>
          <a:custGeom>
            <a:avLst/>
            <a:gdLst>
              <a:gd name="T0" fmla="*/ 1092200 w 882"/>
              <a:gd name="T1" fmla="*/ 456819 h 425"/>
              <a:gd name="T2" fmla="*/ 890354 w 882"/>
              <a:gd name="T3" fmla="*/ 519112 h 425"/>
              <a:gd name="T4" fmla="*/ 108972 w 882"/>
              <a:gd name="T5" fmla="*/ 113594 h 425"/>
              <a:gd name="T6" fmla="*/ 232805 w 882"/>
              <a:gd name="T7" fmla="*/ 3664 h 425"/>
              <a:gd name="T8" fmla="*/ 424744 w 882"/>
              <a:gd name="T9" fmla="*/ 89165 h 425"/>
              <a:gd name="T10" fmla="*/ 1092200 w 882"/>
              <a:gd name="T11" fmla="*/ 456819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2" h="425">
                <a:moveTo>
                  <a:pt x="882" y="374"/>
                </a:moveTo>
                <a:lnTo>
                  <a:pt x="719" y="425"/>
                </a:lnTo>
                <a:lnTo>
                  <a:pt x="88" y="93"/>
                </a:lnTo>
                <a:cubicBezTo>
                  <a:pt x="0" y="23"/>
                  <a:pt x="145" y="5"/>
                  <a:pt x="188" y="3"/>
                </a:cubicBezTo>
                <a:cubicBezTo>
                  <a:pt x="218" y="0"/>
                  <a:pt x="221" y="8"/>
                  <a:pt x="343" y="73"/>
                </a:cubicBezTo>
                <a:lnTo>
                  <a:pt x="882" y="374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7" name="Freeform 22"/>
          <p:cNvSpPr>
            <a:spLocks/>
          </p:cNvSpPr>
          <p:nvPr/>
        </p:nvSpPr>
        <p:spPr bwMode="gray">
          <a:xfrm>
            <a:off x="5181600" y="3321050"/>
            <a:ext cx="927100" cy="438150"/>
          </a:xfrm>
          <a:custGeom>
            <a:avLst/>
            <a:gdLst>
              <a:gd name="T0" fmla="*/ 927100 w 748"/>
              <a:gd name="T1" fmla="*/ 396068 h 354"/>
              <a:gd name="T2" fmla="*/ 748621 w 748"/>
              <a:gd name="T3" fmla="*/ 438150 h 354"/>
              <a:gd name="T4" fmla="*/ 78085 w 748"/>
              <a:gd name="T5" fmla="*/ 103968 h 354"/>
              <a:gd name="T6" fmla="*/ 273916 w 748"/>
              <a:gd name="T7" fmla="*/ 48271 h 354"/>
              <a:gd name="T8" fmla="*/ 927100 w 748"/>
              <a:gd name="T9" fmla="*/ 396068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8" h="354">
                <a:moveTo>
                  <a:pt x="748" y="320"/>
                </a:moveTo>
                <a:lnTo>
                  <a:pt x="604" y="354"/>
                </a:lnTo>
                <a:lnTo>
                  <a:pt x="63" y="84"/>
                </a:lnTo>
                <a:cubicBezTo>
                  <a:pt x="0" y="31"/>
                  <a:pt x="107" y="0"/>
                  <a:pt x="221" y="39"/>
                </a:cubicBezTo>
                <a:lnTo>
                  <a:pt x="748" y="320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08" name="Group 23"/>
          <p:cNvGrpSpPr>
            <a:grpSpLocks/>
          </p:cNvGrpSpPr>
          <p:nvPr/>
        </p:nvGrpSpPr>
        <p:grpSpPr bwMode="auto">
          <a:xfrm>
            <a:off x="5764213" y="1905000"/>
            <a:ext cx="1627187" cy="1846263"/>
            <a:chOff x="313" y="2400"/>
            <a:chExt cx="1349" cy="1534"/>
          </a:xfrm>
        </p:grpSpPr>
        <p:sp>
          <p:nvSpPr>
            <p:cNvPr id="153626" name="Freeform 24"/>
            <p:cNvSpPr>
              <a:spLocks/>
            </p:cNvSpPr>
            <p:nvPr/>
          </p:nvSpPr>
          <p:spPr bwMode="gray">
            <a:xfrm flipH="1">
              <a:off x="1229" y="2814"/>
              <a:ext cx="433" cy="1097"/>
            </a:xfrm>
            <a:custGeom>
              <a:avLst/>
              <a:gdLst>
                <a:gd name="T0" fmla="*/ 199 w 224"/>
                <a:gd name="T1" fmla="*/ 195 h 569"/>
                <a:gd name="T2" fmla="*/ 143 w 224"/>
                <a:gd name="T3" fmla="*/ 96 h 569"/>
                <a:gd name="T4" fmla="*/ 234 w 224"/>
                <a:gd name="T5" fmla="*/ 2 h 569"/>
                <a:gd name="T6" fmla="*/ 331 w 224"/>
                <a:gd name="T7" fmla="*/ 100 h 569"/>
                <a:gd name="T8" fmla="*/ 261 w 224"/>
                <a:gd name="T9" fmla="*/ 195 h 569"/>
                <a:gd name="T10" fmla="*/ 259 w 224"/>
                <a:gd name="T11" fmla="*/ 239 h 569"/>
                <a:gd name="T12" fmla="*/ 404 w 224"/>
                <a:gd name="T13" fmla="*/ 280 h 569"/>
                <a:gd name="T14" fmla="*/ 427 w 224"/>
                <a:gd name="T15" fmla="*/ 393 h 569"/>
                <a:gd name="T16" fmla="*/ 421 w 224"/>
                <a:gd name="T17" fmla="*/ 619 h 569"/>
                <a:gd name="T18" fmla="*/ 404 w 224"/>
                <a:gd name="T19" fmla="*/ 704 h 569"/>
                <a:gd name="T20" fmla="*/ 379 w 224"/>
                <a:gd name="T21" fmla="*/ 594 h 569"/>
                <a:gd name="T22" fmla="*/ 361 w 224"/>
                <a:gd name="T23" fmla="*/ 389 h 569"/>
                <a:gd name="T24" fmla="*/ 329 w 224"/>
                <a:gd name="T25" fmla="*/ 619 h 569"/>
                <a:gd name="T26" fmla="*/ 278 w 224"/>
                <a:gd name="T27" fmla="*/ 1097 h 569"/>
                <a:gd name="T28" fmla="*/ 151 w 224"/>
                <a:gd name="T29" fmla="*/ 1089 h 569"/>
                <a:gd name="T30" fmla="*/ 97 w 224"/>
                <a:gd name="T31" fmla="*/ 627 h 569"/>
                <a:gd name="T32" fmla="*/ 64 w 224"/>
                <a:gd name="T33" fmla="*/ 401 h 569"/>
                <a:gd name="T34" fmla="*/ 48 w 224"/>
                <a:gd name="T35" fmla="*/ 598 h 569"/>
                <a:gd name="T36" fmla="*/ 23 w 224"/>
                <a:gd name="T37" fmla="*/ 704 h 569"/>
                <a:gd name="T38" fmla="*/ 2 w 224"/>
                <a:gd name="T39" fmla="*/ 588 h 569"/>
                <a:gd name="T40" fmla="*/ 14 w 224"/>
                <a:gd name="T41" fmla="*/ 355 h 569"/>
                <a:gd name="T42" fmla="*/ 44 w 224"/>
                <a:gd name="T43" fmla="*/ 270 h 569"/>
                <a:gd name="T44" fmla="*/ 197 w 224"/>
                <a:gd name="T45" fmla="*/ 239 h 569"/>
                <a:gd name="T46" fmla="*/ 199 w 224"/>
                <a:gd name="T47" fmla="*/ 195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9C9C9C"/>
                </a:gs>
                <a:gs pos="100000">
                  <a:srgbClr val="EAEAEA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Left">
                <a:rot lat="0" lon="20099996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53627" name="Freeform 25"/>
            <p:cNvSpPr>
              <a:spLocks/>
            </p:cNvSpPr>
            <p:nvPr/>
          </p:nvSpPr>
          <p:spPr bwMode="gray">
            <a:xfrm flipH="1">
              <a:off x="700" y="2400"/>
              <a:ext cx="545" cy="1380"/>
            </a:xfrm>
            <a:custGeom>
              <a:avLst/>
              <a:gdLst>
                <a:gd name="T0" fmla="*/ 251 w 224"/>
                <a:gd name="T1" fmla="*/ 245 h 569"/>
                <a:gd name="T2" fmla="*/ 180 w 224"/>
                <a:gd name="T3" fmla="*/ 121 h 569"/>
                <a:gd name="T4" fmla="*/ 294 w 224"/>
                <a:gd name="T5" fmla="*/ 2 h 569"/>
                <a:gd name="T6" fmla="*/ 416 w 224"/>
                <a:gd name="T7" fmla="*/ 126 h 569"/>
                <a:gd name="T8" fmla="*/ 328 w 224"/>
                <a:gd name="T9" fmla="*/ 245 h 569"/>
                <a:gd name="T10" fmla="*/ 326 w 224"/>
                <a:gd name="T11" fmla="*/ 301 h 569"/>
                <a:gd name="T12" fmla="*/ 509 w 224"/>
                <a:gd name="T13" fmla="*/ 352 h 569"/>
                <a:gd name="T14" fmla="*/ 538 w 224"/>
                <a:gd name="T15" fmla="*/ 495 h 569"/>
                <a:gd name="T16" fmla="*/ 530 w 224"/>
                <a:gd name="T17" fmla="*/ 779 h 569"/>
                <a:gd name="T18" fmla="*/ 509 w 224"/>
                <a:gd name="T19" fmla="*/ 885 h 569"/>
                <a:gd name="T20" fmla="*/ 477 w 224"/>
                <a:gd name="T21" fmla="*/ 747 h 569"/>
                <a:gd name="T22" fmla="*/ 455 w 224"/>
                <a:gd name="T23" fmla="*/ 490 h 569"/>
                <a:gd name="T24" fmla="*/ 414 w 224"/>
                <a:gd name="T25" fmla="*/ 779 h 569"/>
                <a:gd name="T26" fmla="*/ 350 w 224"/>
                <a:gd name="T27" fmla="*/ 1380 h 569"/>
                <a:gd name="T28" fmla="*/ 190 w 224"/>
                <a:gd name="T29" fmla="*/ 1370 h 569"/>
                <a:gd name="T30" fmla="*/ 122 w 224"/>
                <a:gd name="T31" fmla="*/ 788 h 569"/>
                <a:gd name="T32" fmla="*/ 80 w 224"/>
                <a:gd name="T33" fmla="*/ 504 h 569"/>
                <a:gd name="T34" fmla="*/ 61 w 224"/>
                <a:gd name="T35" fmla="*/ 752 h 569"/>
                <a:gd name="T36" fmla="*/ 29 w 224"/>
                <a:gd name="T37" fmla="*/ 885 h 569"/>
                <a:gd name="T38" fmla="*/ 2 w 224"/>
                <a:gd name="T39" fmla="*/ 740 h 569"/>
                <a:gd name="T40" fmla="*/ 17 w 224"/>
                <a:gd name="T41" fmla="*/ 446 h 569"/>
                <a:gd name="T42" fmla="*/ 56 w 224"/>
                <a:gd name="T43" fmla="*/ 340 h 569"/>
                <a:gd name="T44" fmla="*/ 248 w 224"/>
                <a:gd name="T45" fmla="*/ 301 h 569"/>
                <a:gd name="T46" fmla="*/ 251 w 224"/>
                <a:gd name="T47" fmla="*/ 245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A4A4A4"/>
                </a:gs>
                <a:gs pos="100000">
                  <a:srgbClr val="EAEAEA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Left">
                <a:rot lat="0" lon="19799996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53628" name="Freeform 26"/>
            <p:cNvSpPr>
              <a:spLocks/>
            </p:cNvSpPr>
            <p:nvPr/>
          </p:nvSpPr>
          <p:spPr bwMode="gray">
            <a:xfrm flipH="1">
              <a:off x="313" y="2837"/>
              <a:ext cx="433" cy="1097"/>
            </a:xfrm>
            <a:custGeom>
              <a:avLst/>
              <a:gdLst>
                <a:gd name="T0" fmla="*/ 199 w 224"/>
                <a:gd name="T1" fmla="*/ 195 h 569"/>
                <a:gd name="T2" fmla="*/ 143 w 224"/>
                <a:gd name="T3" fmla="*/ 96 h 569"/>
                <a:gd name="T4" fmla="*/ 234 w 224"/>
                <a:gd name="T5" fmla="*/ 2 h 569"/>
                <a:gd name="T6" fmla="*/ 331 w 224"/>
                <a:gd name="T7" fmla="*/ 100 h 569"/>
                <a:gd name="T8" fmla="*/ 261 w 224"/>
                <a:gd name="T9" fmla="*/ 195 h 569"/>
                <a:gd name="T10" fmla="*/ 259 w 224"/>
                <a:gd name="T11" fmla="*/ 239 h 569"/>
                <a:gd name="T12" fmla="*/ 404 w 224"/>
                <a:gd name="T13" fmla="*/ 280 h 569"/>
                <a:gd name="T14" fmla="*/ 427 w 224"/>
                <a:gd name="T15" fmla="*/ 393 h 569"/>
                <a:gd name="T16" fmla="*/ 421 w 224"/>
                <a:gd name="T17" fmla="*/ 619 h 569"/>
                <a:gd name="T18" fmla="*/ 404 w 224"/>
                <a:gd name="T19" fmla="*/ 704 h 569"/>
                <a:gd name="T20" fmla="*/ 379 w 224"/>
                <a:gd name="T21" fmla="*/ 594 h 569"/>
                <a:gd name="T22" fmla="*/ 361 w 224"/>
                <a:gd name="T23" fmla="*/ 389 h 569"/>
                <a:gd name="T24" fmla="*/ 329 w 224"/>
                <a:gd name="T25" fmla="*/ 619 h 569"/>
                <a:gd name="T26" fmla="*/ 278 w 224"/>
                <a:gd name="T27" fmla="*/ 1097 h 569"/>
                <a:gd name="T28" fmla="*/ 151 w 224"/>
                <a:gd name="T29" fmla="*/ 1089 h 569"/>
                <a:gd name="T30" fmla="*/ 97 w 224"/>
                <a:gd name="T31" fmla="*/ 627 h 569"/>
                <a:gd name="T32" fmla="*/ 64 w 224"/>
                <a:gd name="T33" fmla="*/ 401 h 569"/>
                <a:gd name="T34" fmla="*/ 48 w 224"/>
                <a:gd name="T35" fmla="*/ 598 h 569"/>
                <a:gd name="T36" fmla="*/ 23 w 224"/>
                <a:gd name="T37" fmla="*/ 704 h 569"/>
                <a:gd name="T38" fmla="*/ 2 w 224"/>
                <a:gd name="T39" fmla="*/ 588 h 569"/>
                <a:gd name="T40" fmla="*/ 14 w 224"/>
                <a:gd name="T41" fmla="*/ 355 h 569"/>
                <a:gd name="T42" fmla="*/ 44 w 224"/>
                <a:gd name="T43" fmla="*/ 270 h 569"/>
                <a:gd name="T44" fmla="*/ 197 w 224"/>
                <a:gd name="T45" fmla="*/ 239 h 569"/>
                <a:gd name="T46" fmla="*/ 199 w 224"/>
                <a:gd name="T47" fmla="*/ 195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9C9C9C"/>
                </a:gs>
                <a:gs pos="100000">
                  <a:srgbClr val="EAEAEA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Left">
                <a:rot lat="0" lon="20099996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30724" name="AutoShape 4"/>
          <p:cNvSpPr>
            <a:spLocks noChangeArrowheads="1"/>
          </p:cNvSpPr>
          <p:nvPr/>
        </p:nvSpPr>
        <p:spPr bwMode="gray">
          <a:xfrm>
            <a:off x="2832100" y="2892425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3610" name="AutoShape 5"/>
          <p:cNvSpPr>
            <a:spLocks noChangeArrowheads="1"/>
          </p:cNvSpPr>
          <p:nvPr/>
        </p:nvSpPr>
        <p:spPr bwMode="ltGray">
          <a:xfrm>
            <a:off x="2778125" y="4241800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153611" name="Group 7"/>
          <p:cNvGrpSpPr>
            <a:grpSpLocks/>
          </p:cNvGrpSpPr>
          <p:nvPr/>
        </p:nvGrpSpPr>
        <p:grpSpPr bwMode="auto">
          <a:xfrm>
            <a:off x="1025525" y="3327400"/>
            <a:ext cx="4051300" cy="914400"/>
            <a:chOff x="2736" y="1803"/>
            <a:chExt cx="2552" cy="576"/>
          </a:xfrm>
        </p:grpSpPr>
        <p:sp>
          <p:nvSpPr>
            <p:cNvPr id="153623" name="Rectangle 8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53624" name="Rectangle 9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3612" name="Text Box 11"/>
          <p:cNvSpPr txBox="1">
            <a:spLocks noChangeArrowheads="1"/>
          </p:cNvSpPr>
          <p:nvPr/>
        </p:nvSpPr>
        <p:spPr bwMode="gray">
          <a:xfrm>
            <a:off x="1393825" y="3846513"/>
            <a:ext cx="32893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1400" b="1">
                <a:solidFill>
                  <a:srgbClr val="000000"/>
                </a:solidFill>
              </a:rPr>
              <a:t> </a:t>
            </a:r>
            <a:r>
              <a:rPr lang="ru-RU" altLang="ru-RU" sz="1400" b="1">
                <a:solidFill>
                  <a:srgbClr val="000000"/>
                </a:solidFill>
              </a:rPr>
              <a:t>Оценка по критериям Программы</a:t>
            </a:r>
            <a:endParaRPr lang="en-US" altLang="ru-RU" sz="1400" b="1">
              <a:solidFill>
                <a:srgbClr val="000000"/>
              </a:solidFill>
            </a:endParaRPr>
          </a:p>
        </p:txBody>
      </p:sp>
      <p:grpSp>
        <p:nvGrpSpPr>
          <p:cNvPr id="153613" name="Group 12"/>
          <p:cNvGrpSpPr>
            <a:grpSpLocks/>
          </p:cNvGrpSpPr>
          <p:nvPr/>
        </p:nvGrpSpPr>
        <p:grpSpPr bwMode="auto">
          <a:xfrm>
            <a:off x="1012825" y="4611688"/>
            <a:ext cx="4051300" cy="914400"/>
            <a:chOff x="2728" y="2640"/>
            <a:chExt cx="2552" cy="576"/>
          </a:xfrm>
        </p:grpSpPr>
        <p:sp>
          <p:nvSpPr>
            <p:cNvPr id="153620" name="Rectangle 13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53621" name="Rectangle 14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3614" name="Text Box 16"/>
          <p:cNvSpPr txBox="1">
            <a:spLocks noChangeArrowheads="1"/>
          </p:cNvSpPr>
          <p:nvPr/>
        </p:nvSpPr>
        <p:spPr bwMode="gray">
          <a:xfrm>
            <a:off x="1017588" y="5013325"/>
            <a:ext cx="40338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1400" b="1">
                <a:solidFill>
                  <a:srgbClr val="000000"/>
                </a:solidFill>
              </a:rPr>
              <a:t> </a:t>
            </a:r>
            <a:r>
              <a:rPr lang="ru-RU" altLang="ru-RU" sz="1400" b="1">
                <a:solidFill>
                  <a:srgbClr val="000000"/>
                </a:solidFill>
              </a:rPr>
              <a:t>Окончательное решение об отборе</a:t>
            </a:r>
            <a:endParaRPr lang="en-US" altLang="ru-RU" sz="1400" b="1">
              <a:solidFill>
                <a:srgbClr val="000000"/>
              </a:solidFill>
            </a:endParaRPr>
          </a:p>
        </p:txBody>
      </p:sp>
      <p:sp>
        <p:nvSpPr>
          <p:cNvPr id="153615" name="Text Box 17"/>
          <p:cNvSpPr txBox="1">
            <a:spLocks noChangeArrowheads="1"/>
          </p:cNvSpPr>
          <p:nvPr/>
        </p:nvSpPr>
        <p:spPr bwMode="gray">
          <a:xfrm>
            <a:off x="1017588" y="3321050"/>
            <a:ext cx="4033837" cy="43021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rgbClr val="FFFFFF"/>
                </a:solidFill>
              </a:rPr>
              <a:t>Независимая экспертиза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012056" y="1981200"/>
            <a:ext cx="4136008" cy="1015752"/>
            <a:chOff x="2728" y="983"/>
            <a:chExt cx="2552" cy="57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30748" name="Rectangle 28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grpFill/>
            <a:ln w="9525" cmpd="sng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gray">
            <a:xfrm>
              <a:off x="2732" y="989"/>
              <a:ext cx="2539" cy="262"/>
            </a:xfrm>
            <a:prstGeom prst="rect">
              <a:avLst/>
            </a:prstGeom>
            <a:grpFill/>
            <a:ln w="9525" cmpd="sng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pFill/>
            <a:ln w="9525" cmpd="sng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3617" name="Text Box 31"/>
          <p:cNvSpPr txBox="1">
            <a:spLocks noChangeArrowheads="1"/>
          </p:cNvSpPr>
          <p:nvPr/>
        </p:nvSpPr>
        <p:spPr bwMode="gray">
          <a:xfrm>
            <a:off x="1090613" y="2503488"/>
            <a:ext cx="388778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1400" b="1">
                <a:solidFill>
                  <a:srgbClr val="000000"/>
                </a:solidFill>
              </a:rPr>
              <a:t> </a:t>
            </a:r>
            <a:r>
              <a:rPr lang="ru-RU" altLang="ru-RU" sz="1400" b="1">
                <a:solidFill>
                  <a:srgbClr val="000000"/>
                </a:solidFill>
              </a:rPr>
              <a:t>Соответствие обязательных требований</a:t>
            </a:r>
            <a:endParaRPr lang="en-US" altLang="ru-RU" sz="1400" b="1">
              <a:solidFill>
                <a:srgbClr val="000000"/>
              </a:solidFill>
            </a:endParaRPr>
          </a:p>
        </p:txBody>
      </p:sp>
      <p:sp>
        <p:nvSpPr>
          <p:cNvPr id="153618" name="Text Box 32"/>
          <p:cNvSpPr txBox="1">
            <a:spLocks noChangeArrowheads="1"/>
          </p:cNvSpPr>
          <p:nvPr/>
        </p:nvSpPr>
        <p:spPr bwMode="gray">
          <a:xfrm>
            <a:off x="1162050" y="1954213"/>
            <a:ext cx="3671888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rgbClr val="FFFFFF"/>
                </a:solidFill>
              </a:rPr>
              <a:t>Формальная экспертиза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sp>
        <p:nvSpPr>
          <p:cNvPr id="153619" name="Text Box 32"/>
          <p:cNvSpPr txBox="1">
            <a:spLocks noChangeArrowheads="1"/>
          </p:cNvSpPr>
          <p:nvPr/>
        </p:nvSpPr>
        <p:spPr bwMode="gray">
          <a:xfrm>
            <a:off x="1042988" y="4581525"/>
            <a:ext cx="403383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rgbClr val="FFFFFF"/>
                </a:solidFill>
              </a:rPr>
              <a:t>Экспертный совет Фонда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8064500" cy="92868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«Кооперация». </a:t>
            </a:r>
            <a:br>
              <a:rPr lang="ru-RU" altLang="ru-RU" sz="3200" smtClean="0"/>
            </a:br>
            <a:r>
              <a:rPr lang="ru-RU" altLang="ru-RU" sz="3200" smtClean="0"/>
              <a:t>Обязательства участников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125538"/>
            <a:ext cx="8605838" cy="48958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Инициатор, заинтересованность которого поддержана: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800" b="0" dirty="0" smtClean="0"/>
              <a:t>до объявления конкурса МИП заключает  соглашение  с  Фондом, подтверждающий  планы  по  коммерциализации  результатов НИОКР, проведенных по согласованному  с Фондом техническому заданию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800" b="0" dirty="0" smtClean="0"/>
              <a:t>делегирует своего представителя в состав конкурсной комиссии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800" b="0" dirty="0" smtClean="0"/>
              <a:t>заключает с </a:t>
            </a:r>
            <a:r>
              <a:rPr lang="ru-RU" sz="1800" b="0" dirty="0" err="1" smtClean="0"/>
              <a:t>МИП-победителем</a:t>
            </a:r>
            <a:r>
              <a:rPr lang="ru-RU" sz="1800" b="0" dirty="0" smtClean="0"/>
              <a:t> конкурса соглашение о научно-технологическом сотрудничестве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800" b="0" dirty="0" smtClean="0"/>
              <a:t>дает  экспертное  заключение  на  научно-технический  отчет по      каждому  этапу реализации НИОКР, выполненных </a:t>
            </a:r>
            <a:r>
              <a:rPr lang="ru-RU" sz="1800" b="0" dirty="0" err="1" smtClean="0"/>
              <a:t>МИПом</a:t>
            </a:r>
            <a:endParaRPr lang="ru-RU" sz="1800" b="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800" b="0" dirty="0" smtClean="0"/>
              <a:t>участвует  в  конференциях,  круглых  столах  и  иных  публичных  мероприятиях, рекомендованных Фондом содействия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800" b="0" dirty="0" smtClean="0"/>
              <a:t>предоставляет  в  течение  5  лет  после  окончания  действия        договора  с Фондом информацию  о  ходе  реализации  проекта и        отчет  об  объемах  реализованной продукции, произведенной с использованием результатов выполненных НИОКР                                                                        </a:t>
            </a:r>
          </a:p>
          <a:p>
            <a:pPr algn="r"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8064500" cy="92868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«Кооперация». </a:t>
            </a:r>
            <a:br>
              <a:rPr lang="ru-RU" altLang="ru-RU" sz="3200" smtClean="0"/>
            </a:br>
            <a:r>
              <a:rPr lang="ru-RU" altLang="ru-RU" sz="3200" smtClean="0"/>
              <a:t>Обязательства участников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125538"/>
            <a:ext cx="8353425" cy="48958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МИП, признанное  победителем  в  конкурсе: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0" dirty="0" smtClean="0"/>
              <a:t>заключает с Фондом договор на выполнение НИОКР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0" dirty="0" smtClean="0"/>
              <a:t>заключает с Инициатором проекта соглашение о научно-технологическом сотрудничестве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0" dirty="0" smtClean="0"/>
              <a:t>представляет сведения  о  ходе  выполнения  НИОКР,  а  также обеспечивает возможность участия представителей Инициатора, Фонда и уполномоченных им третьих лиц в поэтапной приемке работ в соответствии с Календарным планом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0" dirty="0" smtClean="0"/>
              <a:t>отчитывается  о  расходах  на  выполнение  НИОКР,  проводимых  за  счет  средств Фонда  и  об  использовании  внебюджетных  средств  на  выполнение НИОКР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0" dirty="0" smtClean="0"/>
              <a:t>принимает  участие  в  организуемых  Фондом конференциях,  круглых столах     и  иных  публичных  мероприятиях  с  докладами  о  результатах  выполнения комплексного проекта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0" dirty="0" smtClean="0"/>
              <a:t>предоставляет  в  течение  5  лет  после  окончания  действия договора с Фондом информацию  об  объемах  платежей,  получаемых  от  организации-Инициатора,  а также о всех других платежах  по итогам реализации  продукции, произведенной с использованием  результатов  выполненных  НИОКР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3075"/>
            <a:ext cx="7273925" cy="508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 - </a:t>
            </a:r>
            <a:br>
              <a:rPr lang="ru-RU" altLang="ru-RU" sz="3200" smtClean="0"/>
            </a:br>
            <a:r>
              <a:rPr lang="ru-RU" altLang="ru-RU" sz="3200" smtClean="0"/>
              <a:t>кто курирует программу  </a:t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8245475" cy="5400675"/>
          </a:xfrm>
        </p:spPr>
        <p:txBody>
          <a:bodyPr/>
          <a:lstStyle/>
          <a:p>
            <a:pPr algn="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НО «Союз </a:t>
            </a:r>
            <a:r>
              <a:rPr lang="ru-RU" sz="2400" dirty="0" err="1" smtClean="0"/>
              <a:t>инновационно</a:t>
            </a:r>
            <a:r>
              <a:rPr lang="ru-RU" sz="2400" dirty="0" smtClean="0"/>
              <a:t>-технологических    центров  России»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Союз ИТЦ </a:t>
            </a:r>
            <a:r>
              <a:rPr lang="ru-RU" sz="1800" b="0" dirty="0" smtClean="0"/>
              <a:t>учрежден в августе 2000 г. В качестве учредителей  выступило 23 ИТЦ и организации инновационной инфраструктуры из 9 субъектов Российской Федерации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Союз ИТЦ </a:t>
            </a:r>
            <a:r>
              <a:rPr lang="ru-RU" sz="1800" b="0" dirty="0" smtClean="0"/>
              <a:t>объединяет наиболее успешные и эффективные российские инфраструктурные организации. Предприятиями и компаниями-резидентами ИТЦ - членами Союза - произведено инновационной продукции свыше чем на 28 млрд. руб. и выполнено более                 700 инновационных проектов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Союз ИТЦ </a:t>
            </a:r>
            <a:r>
              <a:rPr lang="ru-RU" sz="1800" b="0" dirty="0" smtClean="0"/>
              <a:t>уполномочен ФСР МФП НТС осуществлять мероприятия        по проведению и сопровождению программы «Кооперация» в соответствие с Государственным контрактом  № 1055и от 13.09. 2013г.  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2400" dirty="0" smtClean="0"/>
              <a:t>                                                                                       </a:t>
            </a:r>
          </a:p>
          <a:p>
            <a:pPr algn="r"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13619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25538"/>
            <a:ext cx="8683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8064500" cy="92868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Характеристика Инициатора</a:t>
            </a:r>
          </a:p>
        </p:txBody>
      </p:sp>
      <p:pic>
        <p:nvPicPr>
          <p:cNvPr id="5" name="Диаграмма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22363"/>
            <a:ext cx="7778750" cy="548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Заголовок 1"/>
          <p:cNvSpPr>
            <a:spLocks noGrp="1"/>
          </p:cNvSpPr>
          <p:nvPr>
            <p:ph type="title"/>
          </p:nvPr>
        </p:nvSpPr>
        <p:spPr>
          <a:xfrm>
            <a:off x="1185863" y="0"/>
            <a:ext cx="7958137" cy="1011238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Участие Инициаторов</a:t>
            </a:r>
          </a:p>
        </p:txBody>
      </p:sp>
      <p:graphicFrame>
        <p:nvGraphicFramePr>
          <p:cNvPr id="157699" name="Объект 13"/>
          <p:cNvGraphicFramePr>
            <a:graphicFrameLocks noGrp="1"/>
          </p:cNvGraphicFramePr>
          <p:nvPr>
            <p:ph idx="1"/>
          </p:nvPr>
        </p:nvGraphicFramePr>
        <p:xfrm>
          <a:off x="992188" y="1146175"/>
          <a:ext cx="8062912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6" name="Chart" r:id="rId3" imgW="8071804" imgH="3560373" progId="Excel.Chart.8">
                  <p:embed/>
                </p:oleObj>
              </mc:Choice>
              <mc:Fallback>
                <p:oleObj name="Chart" r:id="rId3" imgW="8071804" imgH="3560373" progId="Excel.Chart.8">
                  <p:embed/>
                  <p:pic>
                    <p:nvPicPr>
                      <p:cNvPr id="0" name="Объект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146175"/>
                        <a:ext cx="8062912" cy="355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 rot="16200000">
            <a:off x="-320674" y="2627312"/>
            <a:ext cx="27368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Доля Инициаторов по обороту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909638" y="4797425"/>
            <a:ext cx="8089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£"/>
              <a:defRPr sz="3200" b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500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Courier New" pitchFamily="49" charset="0"/>
              <a:buChar char="o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0" u="sng" kern="0" dirty="0" smtClean="0"/>
              <a:t>В качестве Инициаторов в программе «Кооперация» участвуют</a:t>
            </a:r>
            <a:r>
              <a:rPr lang="ru-RU" sz="2000" b="0" kern="0" dirty="0" smtClean="0"/>
              <a:t>: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000" b="0" kern="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800" b="0" kern="0" dirty="0" smtClean="0"/>
              <a:t>     ОАО КАМАЗ,  Фирма «1С», ОАО «Светлана», ОАО «ДИОД»,               ОАО «ТУРБОНАСОС», ОАО «ПИК», ОАО «ПО «ИЗТМ», ОАО «НПК «Уралвагонзавод», ОАО «НПО «Квант», ОАО «НПО «Сатурн»,           ОАО «НПП «Салют», ОАО «ГМЗ «АГАТ</a:t>
            </a:r>
            <a:r>
              <a:rPr lang="ru-RU" sz="1800" b="0" kern="0" dirty="0"/>
              <a:t>», ОАО «</a:t>
            </a:r>
            <a:r>
              <a:rPr lang="ru-RU" sz="1800" b="0" kern="0" dirty="0" err="1" smtClean="0"/>
              <a:t>Росэлектроника</a:t>
            </a:r>
            <a:r>
              <a:rPr lang="ru-RU" sz="1800" b="0" kern="0" dirty="0" smtClean="0"/>
              <a:t>»</a:t>
            </a:r>
            <a:endParaRPr lang="ru-RU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8064500" cy="92868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Заявки по тематикам </a:t>
            </a:r>
            <a:br>
              <a:rPr lang="ru-RU" altLang="ru-RU" sz="3200" smtClean="0"/>
            </a:br>
            <a:r>
              <a:rPr lang="ru-RU" altLang="ru-RU" sz="3200" smtClean="0"/>
              <a:t>программы</a:t>
            </a:r>
          </a:p>
        </p:txBody>
      </p:sp>
      <p:graphicFrame>
        <p:nvGraphicFramePr>
          <p:cNvPr id="158723" name="Объект 8"/>
          <p:cNvGraphicFramePr>
            <a:graphicFrameLocks noGrp="1"/>
          </p:cNvGraphicFramePr>
          <p:nvPr>
            <p:ph idx="1"/>
          </p:nvPr>
        </p:nvGraphicFramePr>
        <p:xfrm>
          <a:off x="1023938" y="1217613"/>
          <a:ext cx="8278812" cy="564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0" name="Chart" r:id="rId3" imgW="8291279" imgH="5657578" progId="Excel.Chart.8">
                  <p:embed/>
                </p:oleObj>
              </mc:Choice>
              <mc:Fallback>
                <p:oleObj name="Chart" r:id="rId3" imgW="8291279" imgH="5657578" progId="Excel.Chart.8">
                  <p:embed/>
                  <p:pic>
                    <p:nvPicPr>
                      <p:cNvPr id="0" name="Объект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217613"/>
                        <a:ext cx="8278812" cy="564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Заголовок 1"/>
          <p:cNvSpPr>
            <a:spLocks noGrp="1"/>
          </p:cNvSpPr>
          <p:nvPr>
            <p:ph type="title"/>
          </p:nvPr>
        </p:nvSpPr>
        <p:spPr>
          <a:xfrm>
            <a:off x="1258888" y="260352"/>
            <a:ext cx="5969000" cy="569913"/>
          </a:xfrm>
        </p:spPr>
        <p:txBody>
          <a:bodyPr/>
          <a:lstStyle/>
          <a:p>
            <a:pPr eaLnBrk="1" hangingPunct="1"/>
            <a:r>
              <a:rPr lang="ru-RU" altLang="ru-RU" sz="3200"/>
              <a:t>Программа «Кооперация».</a:t>
            </a:r>
            <a:br>
              <a:rPr lang="ru-RU" altLang="ru-RU" sz="3200"/>
            </a:br>
            <a:r>
              <a:rPr lang="ru-RU" altLang="ru-RU" sz="3200"/>
              <a:t>Текущие 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5" y="1196975"/>
            <a:ext cx="8243887" cy="554513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ru-RU" sz="2400" u="sng" dirty="0"/>
              <a:t>Программа действует с 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</a:rPr>
              <a:t>2013</a:t>
            </a:r>
            <a:r>
              <a:rPr lang="ru-RU" sz="2400" u="sng" dirty="0">
                <a:solidFill>
                  <a:schemeClr val="accent2"/>
                </a:solidFill>
              </a:rPr>
              <a:t> </a:t>
            </a:r>
            <a:r>
              <a:rPr lang="ru-RU" sz="2400" u="sng" dirty="0"/>
              <a:t>года</a:t>
            </a:r>
          </a:p>
          <a:p>
            <a:pPr marL="192881" indent="-192881" eaLnBrk="1" hangingPunct="1">
              <a:spcBef>
                <a:spcPts val="0"/>
              </a:spcBef>
              <a:defRPr/>
            </a:pPr>
            <a:endParaRPr lang="ru-RU" sz="2400" dirty="0"/>
          </a:p>
          <a:p>
            <a:pPr marL="192881" indent="-192881" eaLnBrk="1" hangingPunct="1">
              <a:spcBef>
                <a:spcPts val="0"/>
              </a:spcBef>
              <a:defRPr/>
            </a:pPr>
            <a:r>
              <a:rPr lang="ru-RU" sz="2400" dirty="0"/>
              <a:t> подано свыше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300</a:t>
            </a:r>
            <a:r>
              <a:rPr lang="ru-RU" sz="2400" dirty="0" smtClean="0"/>
              <a:t> </a:t>
            </a:r>
            <a:r>
              <a:rPr lang="ru-RU" sz="2400" dirty="0"/>
              <a:t>заявок от Инициаторов</a:t>
            </a:r>
          </a:p>
          <a:p>
            <a:pPr marL="192881" indent="-192881" eaLnBrk="1" hangingPunct="1">
              <a:spcBef>
                <a:spcPts val="0"/>
              </a:spcBef>
              <a:defRPr/>
            </a:pPr>
            <a:endParaRPr lang="ru-RU" sz="2400" dirty="0"/>
          </a:p>
          <a:p>
            <a:pPr marL="192881" indent="-192881" eaLnBrk="1" hangingPunct="1">
              <a:spcBef>
                <a:spcPts val="0"/>
              </a:spcBef>
              <a:defRPr/>
            </a:pPr>
            <a:r>
              <a:rPr lang="ru-RU" sz="2400" dirty="0"/>
              <a:t> проведено </a:t>
            </a:r>
            <a:r>
              <a:rPr lang="ru-RU" sz="2400" dirty="0" smtClean="0">
                <a:solidFill>
                  <a:srgbClr val="21455D"/>
                </a:solidFill>
              </a:rPr>
              <a:t>6</a:t>
            </a:r>
            <a:r>
              <a:rPr lang="ru-RU" sz="2400" dirty="0" smtClean="0"/>
              <a:t> </a:t>
            </a:r>
            <a:r>
              <a:rPr lang="ru-RU" sz="2400" dirty="0"/>
              <a:t>очередей Программы </a:t>
            </a:r>
            <a:r>
              <a:rPr lang="ru-RU" sz="2000" dirty="0"/>
              <a:t>(из них </a:t>
            </a:r>
            <a:r>
              <a:rPr lang="ru-RU" sz="2000" dirty="0">
                <a:solidFill>
                  <a:srgbClr val="21455D"/>
                </a:solidFill>
              </a:rPr>
              <a:t>4</a:t>
            </a:r>
            <a:r>
              <a:rPr lang="ru-RU" sz="2000" dirty="0"/>
              <a:t> в </a:t>
            </a:r>
            <a:r>
              <a:rPr lang="ru-RU" sz="2000" dirty="0">
                <a:solidFill>
                  <a:schemeClr val="tx2"/>
                </a:solidFill>
              </a:rPr>
              <a:t>2015</a:t>
            </a:r>
            <a:r>
              <a:rPr lang="ru-RU" sz="2000" dirty="0"/>
              <a:t> г</a:t>
            </a:r>
            <a:r>
              <a:rPr lang="ru-RU" sz="2000" dirty="0" smtClean="0"/>
              <a:t>., идет сбор заявок </a:t>
            </a:r>
            <a:r>
              <a:rPr lang="ru-RU" sz="2000" u="sng" dirty="0" smtClean="0">
                <a:solidFill>
                  <a:srgbClr val="C00000"/>
                </a:solidFill>
              </a:rPr>
              <a:t>7-й очереди</a:t>
            </a:r>
            <a:r>
              <a:rPr lang="ru-RU" sz="2000" dirty="0"/>
              <a:t> </a:t>
            </a:r>
            <a:r>
              <a:rPr lang="ru-RU" sz="2000" dirty="0" smtClean="0"/>
              <a:t> )</a:t>
            </a:r>
            <a:endParaRPr lang="ru-RU" sz="20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sz="2000" dirty="0"/>
          </a:p>
          <a:p>
            <a:pPr marL="192881" indent="-192881" eaLnBrk="1" hangingPunct="1">
              <a:spcBef>
                <a:spcPts val="0"/>
              </a:spcBef>
              <a:defRPr/>
            </a:pPr>
            <a:r>
              <a:rPr lang="ru-RU" sz="2400" dirty="0"/>
              <a:t> отобрано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40</a:t>
            </a:r>
            <a:r>
              <a:rPr lang="ru-RU" sz="2400" dirty="0"/>
              <a:t> тематик Инициаторов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sz="2400" dirty="0"/>
          </a:p>
          <a:p>
            <a:pPr marL="192881" indent="-192881" eaLnBrk="1" hangingPunct="1">
              <a:spcBef>
                <a:spcPts val="0"/>
              </a:spcBef>
              <a:defRPr/>
            </a:pPr>
            <a:r>
              <a:rPr lang="ru-RU" sz="2400" dirty="0"/>
              <a:t> заключено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14</a:t>
            </a:r>
            <a:r>
              <a:rPr lang="ru-RU" sz="2400" dirty="0"/>
              <a:t> контрактов с МИП – победителями конкурса</a:t>
            </a:r>
          </a:p>
          <a:p>
            <a:pPr marL="0" indent="0" algn="ctr" eaLnBrk="1" hangingPunct="1">
              <a:buNone/>
              <a:defRPr/>
            </a:pPr>
            <a:endParaRPr lang="ru-RU" sz="2400" dirty="0">
              <a:solidFill>
                <a:srgbClr val="C0000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ru-RU" sz="2400" dirty="0">
                <a:solidFill>
                  <a:srgbClr val="C00000"/>
                </a:solidFill>
              </a:rPr>
              <a:t>С 2014г. поддерживается каждая 3-я заявка</a:t>
            </a:r>
          </a:p>
          <a:p>
            <a:pPr marL="0" indent="0" algn="ctr" eaLnBrk="1" hangingPunct="1"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5969000" cy="569913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«Кооперация».</a:t>
            </a:r>
            <a:br>
              <a:rPr lang="ru-RU" altLang="ru-RU" sz="3200" smtClean="0"/>
            </a:br>
            <a:r>
              <a:rPr lang="ru-RU" altLang="ru-RU" sz="3200" smtClean="0"/>
              <a:t>Текущие итоги</a:t>
            </a:r>
          </a:p>
        </p:txBody>
      </p:sp>
      <p:graphicFrame>
        <p:nvGraphicFramePr>
          <p:cNvPr id="160771" name="Объект 5"/>
          <p:cNvGraphicFramePr>
            <a:graphicFrameLocks noGrp="1"/>
          </p:cNvGraphicFramePr>
          <p:nvPr>
            <p:ph idx="1"/>
          </p:nvPr>
        </p:nvGraphicFramePr>
        <p:xfrm>
          <a:off x="920750" y="1217613"/>
          <a:ext cx="8062913" cy="546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8" name="Chart" r:id="rId3" imgW="8065707" imgH="5468586" progId="Excel.Chart.8">
                  <p:embed/>
                </p:oleObj>
              </mc:Choice>
              <mc:Fallback>
                <p:oleObj name="Chart" r:id="rId3" imgW="8065707" imgH="5468586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217613"/>
                        <a:ext cx="8062913" cy="546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53"/>
          <p:cNvSpPr>
            <a:spLocks noChangeArrowheads="1"/>
          </p:cNvSpPr>
          <p:nvPr/>
        </p:nvSpPr>
        <p:spPr bwMode="gray">
          <a:xfrm>
            <a:off x="3059113" y="1547813"/>
            <a:ext cx="48577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1795" name="AutoShape 55"/>
          <p:cNvSpPr>
            <a:spLocks noChangeArrowheads="1"/>
          </p:cNvSpPr>
          <p:nvPr/>
        </p:nvSpPr>
        <p:spPr bwMode="gray">
          <a:xfrm>
            <a:off x="1258888" y="1636713"/>
            <a:ext cx="6623050" cy="13589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161796" name="Group 66"/>
          <p:cNvGrpSpPr>
            <a:grpSpLocks/>
          </p:cNvGrpSpPr>
          <p:nvPr/>
        </p:nvGrpSpPr>
        <p:grpSpPr bwMode="auto">
          <a:xfrm>
            <a:off x="1228725" y="1433513"/>
            <a:ext cx="3319463" cy="401637"/>
            <a:chOff x="720" y="1392"/>
            <a:chExt cx="4058" cy="480"/>
          </a:xfrm>
        </p:grpSpPr>
        <p:sp>
          <p:nvSpPr>
            <p:cNvPr id="479299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61820" name="Group 6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9301" name="AutoShape 69"/>
              <p:cNvSpPr>
                <a:spLocks noChangeArrowheads="1"/>
              </p:cNvSpPr>
              <p:nvPr/>
            </p:nvSpPr>
            <p:spPr bwMode="gray">
              <a:xfrm>
                <a:off x="744" y="1735"/>
                <a:ext cx="3986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79302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6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61797" name="Rectangle 71"/>
          <p:cNvSpPr>
            <a:spLocks noChangeArrowheads="1"/>
          </p:cNvSpPr>
          <p:nvPr/>
        </p:nvSpPr>
        <p:spPr bwMode="gray">
          <a:xfrm>
            <a:off x="1700213" y="1446213"/>
            <a:ext cx="1884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altLang="ru-RU" sz="1600">
                <a:solidFill>
                  <a:srgbClr val="FFFFFF"/>
                </a:solidFill>
              </a:rPr>
              <a:t> </a:t>
            </a:r>
            <a:r>
              <a:rPr lang="ru-RU" altLang="ru-RU" sz="1600">
                <a:solidFill>
                  <a:srgbClr val="FFFFFF"/>
                </a:solidFill>
              </a:rPr>
              <a:t>Организационно:</a:t>
            </a:r>
            <a:endParaRPr lang="en-US" altLang="ru-RU" sz="1600">
              <a:solidFill>
                <a:srgbClr val="FFFFFF"/>
              </a:solidFill>
            </a:endParaRPr>
          </a:p>
        </p:txBody>
      </p:sp>
      <p:sp>
        <p:nvSpPr>
          <p:cNvPr id="161798" name="Rectangle 74"/>
          <p:cNvSpPr>
            <a:spLocks noChangeArrowheads="1"/>
          </p:cNvSpPr>
          <p:nvPr/>
        </p:nvSpPr>
        <p:spPr bwMode="auto">
          <a:xfrm>
            <a:off x="1423988" y="1919288"/>
            <a:ext cx="68199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ru-RU" altLang="ru-RU" sz="1600">
                <a:solidFill>
                  <a:srgbClr val="000000"/>
                </a:solidFill>
              </a:rPr>
              <a:t> выше качество подготовки проектов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ru-RU" altLang="ru-RU" sz="1600">
                <a:solidFill>
                  <a:srgbClr val="000000"/>
                </a:solidFill>
              </a:rPr>
              <a:t> меньше проектов, снятых по формальным основаниям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ru-RU" altLang="ru-RU" sz="1600">
                <a:solidFill>
                  <a:srgbClr val="000000"/>
                </a:solidFill>
              </a:rPr>
              <a:t> </a:t>
            </a:r>
            <a:r>
              <a:rPr lang="ru-RU" altLang="ru-RU" sz="1600" b="1">
                <a:solidFill>
                  <a:schemeClr val="tx2"/>
                </a:solidFill>
              </a:rPr>
              <a:t>больше Инициаторов с оборотом свыше 2 млрд. руб.</a:t>
            </a:r>
          </a:p>
          <a:p>
            <a:pPr>
              <a:lnSpc>
                <a:spcPct val="11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 </a:t>
            </a:r>
            <a:endParaRPr lang="en-US" altLang="ru-RU" sz="1400">
              <a:solidFill>
                <a:srgbClr val="000000"/>
              </a:solidFill>
            </a:endParaRPr>
          </a:p>
        </p:txBody>
      </p:sp>
      <p:sp>
        <p:nvSpPr>
          <p:cNvPr id="161799" name="Rectangle 76"/>
          <p:cNvSpPr>
            <a:spLocks noChangeArrowheads="1"/>
          </p:cNvSpPr>
          <p:nvPr/>
        </p:nvSpPr>
        <p:spPr bwMode="black">
          <a:xfrm>
            <a:off x="1489075" y="6165850"/>
            <a:ext cx="6630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2000" b="1">
                <a:solidFill>
                  <a:srgbClr val="CC0000"/>
                </a:solidFill>
              </a:rPr>
              <a:t>Хорошему проекту – заявку достойного качества!</a:t>
            </a:r>
            <a:endParaRPr lang="en-US" altLang="ru-RU" sz="2000" b="1">
              <a:solidFill>
                <a:srgbClr val="CC0000"/>
              </a:solidFill>
            </a:endParaRPr>
          </a:p>
        </p:txBody>
      </p:sp>
      <p:grpSp>
        <p:nvGrpSpPr>
          <p:cNvPr id="161800" name="Группа 7"/>
          <p:cNvGrpSpPr>
            <a:grpSpLocks/>
          </p:cNvGrpSpPr>
          <p:nvPr/>
        </p:nvGrpSpPr>
        <p:grpSpPr bwMode="auto">
          <a:xfrm>
            <a:off x="1198563" y="3284538"/>
            <a:ext cx="6726237" cy="2732087"/>
            <a:chOff x="1198563" y="2886075"/>
            <a:chExt cx="6726237" cy="2732088"/>
          </a:xfrm>
        </p:grpSpPr>
        <p:sp>
          <p:nvSpPr>
            <p:cNvPr id="161802" name="AutoShape 51"/>
            <p:cNvSpPr>
              <a:spLocks noChangeArrowheads="1"/>
            </p:cNvSpPr>
            <p:nvPr/>
          </p:nvSpPr>
          <p:spPr bwMode="gray">
            <a:xfrm>
              <a:off x="1344613" y="4465638"/>
              <a:ext cx="6572250" cy="107632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61803" name="AutoShape 52"/>
            <p:cNvSpPr>
              <a:spLocks noChangeArrowheads="1"/>
            </p:cNvSpPr>
            <p:nvPr/>
          </p:nvSpPr>
          <p:spPr bwMode="gray">
            <a:xfrm>
              <a:off x="1259632" y="3017838"/>
              <a:ext cx="6657231" cy="10763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61804" name="AutoShape 54"/>
            <p:cNvSpPr>
              <a:spLocks noChangeArrowheads="1"/>
            </p:cNvSpPr>
            <p:nvPr/>
          </p:nvSpPr>
          <p:spPr bwMode="gray">
            <a:xfrm>
              <a:off x="1235075" y="4541838"/>
              <a:ext cx="6689725" cy="1076325"/>
            </a:xfrm>
            <a:prstGeom prst="roundRect">
              <a:avLst>
                <a:gd name="adj" fmla="val 16667"/>
              </a:avLst>
            </a:pr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grpSp>
          <p:nvGrpSpPr>
            <p:cNvPr id="161805" name="Group 56"/>
            <p:cNvGrpSpPr>
              <a:grpSpLocks/>
            </p:cNvGrpSpPr>
            <p:nvPr/>
          </p:nvGrpSpPr>
          <p:grpSpPr bwMode="auto">
            <a:xfrm>
              <a:off x="1225550" y="2886075"/>
              <a:ext cx="3319463" cy="401638"/>
              <a:chOff x="720" y="1392"/>
              <a:chExt cx="4058" cy="480"/>
            </a:xfrm>
          </p:grpSpPr>
          <p:sp>
            <p:nvSpPr>
              <p:cNvPr id="479289" name="AutoShape 57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61816" name="Group 58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479291" name="AutoShape 59"/>
                <p:cNvSpPr>
                  <a:spLocks noChangeArrowheads="1"/>
                </p:cNvSpPr>
                <p:nvPr/>
              </p:nvSpPr>
              <p:spPr bwMode="gray">
                <a:xfrm>
                  <a:off x="744" y="1735"/>
                  <a:ext cx="3986" cy="11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1921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79292" name="AutoShape 60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6" cy="11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15686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161806" name="Group 61"/>
            <p:cNvGrpSpPr>
              <a:grpSpLocks/>
            </p:cNvGrpSpPr>
            <p:nvPr/>
          </p:nvGrpSpPr>
          <p:grpSpPr bwMode="auto">
            <a:xfrm>
              <a:off x="1198563" y="4354513"/>
              <a:ext cx="3319462" cy="401637"/>
              <a:chOff x="720" y="1392"/>
              <a:chExt cx="4058" cy="480"/>
            </a:xfrm>
          </p:grpSpPr>
          <p:sp>
            <p:nvSpPr>
              <p:cNvPr id="479294" name="AutoShape 62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61812" name="Group 63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479296" name="AutoShape 64"/>
                <p:cNvSpPr>
                  <a:spLocks noChangeArrowheads="1"/>
                </p:cNvSpPr>
                <p:nvPr/>
              </p:nvSpPr>
              <p:spPr bwMode="gray">
                <a:xfrm>
                  <a:off x="744" y="1735"/>
                  <a:ext cx="3986" cy="11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2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79297" name="AutoShape 65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6" cy="11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19216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sp>
          <p:nvSpPr>
            <p:cNvPr id="161807" name="Rectangle 72"/>
            <p:cNvSpPr>
              <a:spLocks noChangeArrowheads="1"/>
            </p:cNvSpPr>
            <p:nvPr/>
          </p:nvSpPr>
          <p:spPr bwMode="gray">
            <a:xfrm>
              <a:off x="1700213" y="2913063"/>
              <a:ext cx="13869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ru-RU" sz="1600">
                  <a:solidFill>
                    <a:srgbClr val="FFFFFF"/>
                  </a:solidFill>
                </a:rPr>
                <a:t> </a:t>
              </a:r>
              <a:r>
                <a:rPr lang="ru-RU" altLang="ru-RU" sz="1600">
                  <a:solidFill>
                    <a:srgbClr val="FFFFFF"/>
                  </a:solidFill>
                </a:rPr>
                <a:t>Структурно:</a:t>
              </a:r>
              <a:endParaRPr lang="en-US" altLang="ru-RU" sz="1600">
                <a:solidFill>
                  <a:srgbClr val="FFFFFF"/>
                </a:solidFill>
              </a:endParaRPr>
            </a:p>
          </p:txBody>
        </p:sp>
        <p:sp>
          <p:nvSpPr>
            <p:cNvPr id="161808" name="Rectangle 73"/>
            <p:cNvSpPr>
              <a:spLocks noChangeArrowheads="1"/>
            </p:cNvSpPr>
            <p:nvPr/>
          </p:nvSpPr>
          <p:spPr bwMode="gray">
            <a:xfrm>
              <a:off x="1700213" y="4378325"/>
              <a:ext cx="15167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ru-RU" sz="1600">
                  <a:solidFill>
                    <a:srgbClr val="FFFFFF"/>
                  </a:solidFill>
                </a:rPr>
                <a:t> </a:t>
              </a:r>
              <a:r>
                <a:rPr lang="ru-RU" altLang="ru-RU" sz="1600">
                  <a:solidFill>
                    <a:srgbClr val="FFFFFF"/>
                  </a:solidFill>
                </a:rPr>
                <a:t>Тематически:</a:t>
              </a:r>
              <a:endParaRPr lang="en-US" altLang="ru-RU" sz="1600">
                <a:solidFill>
                  <a:srgbClr val="FFFFFF"/>
                </a:solidFill>
              </a:endParaRPr>
            </a:p>
          </p:txBody>
        </p:sp>
        <p:sp>
          <p:nvSpPr>
            <p:cNvPr id="161809" name="Rectangle 75"/>
            <p:cNvSpPr>
              <a:spLocks noChangeArrowheads="1"/>
            </p:cNvSpPr>
            <p:nvPr/>
          </p:nvSpPr>
          <p:spPr bwMode="auto">
            <a:xfrm>
              <a:off x="1489075" y="4833938"/>
              <a:ext cx="5781675" cy="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lnSpc>
                  <a:spcPct val="110000"/>
                </a:lnSpc>
                <a:buFont typeface="Arial" charset="0"/>
                <a:buChar char="•"/>
              </a:pPr>
              <a:r>
                <a:rPr lang="ru-RU" altLang="ru-RU" sz="1600">
                  <a:solidFill>
                    <a:srgbClr val="000000"/>
                  </a:solidFill>
                </a:rPr>
                <a:t>выросла доля  наукоемких проектов</a:t>
              </a:r>
            </a:p>
            <a:p>
              <a:pPr marL="285750" indent="-285750">
                <a:lnSpc>
                  <a:spcPct val="110000"/>
                </a:lnSpc>
                <a:buFont typeface="Arial" charset="0"/>
                <a:buChar char="•"/>
              </a:pPr>
              <a:r>
                <a:rPr lang="ru-RU" altLang="ru-RU" sz="1600">
                  <a:solidFill>
                    <a:srgbClr val="000000"/>
                  </a:solidFill>
                </a:rPr>
                <a:t>акцентируются импортозамещающие проекты </a:t>
              </a:r>
              <a:endParaRPr lang="en-US" altLang="ru-RU" sz="1600">
                <a:solidFill>
                  <a:srgbClr val="000000"/>
                </a:solidFill>
              </a:endParaRPr>
            </a:p>
          </p:txBody>
        </p:sp>
        <p:sp>
          <p:nvSpPr>
            <p:cNvPr id="161810" name="Rectangle 77"/>
            <p:cNvSpPr>
              <a:spLocks noChangeArrowheads="1"/>
            </p:cNvSpPr>
            <p:nvPr/>
          </p:nvSpPr>
          <p:spPr bwMode="auto">
            <a:xfrm>
              <a:off x="1495425" y="3371850"/>
              <a:ext cx="5781675" cy="61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altLang="ru-RU" sz="1600">
                  <a:solidFill>
                    <a:srgbClr val="000000"/>
                  </a:solidFill>
                </a:rPr>
                <a:t>Инициаторы стали больше придавать значение коммерциализации </a:t>
              </a:r>
              <a:endParaRPr lang="en-US" altLang="ru-RU" sz="1600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338263" y="4445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32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Программа «Кооперация». </a:t>
            </a:r>
            <a:br>
              <a:rPr lang="ru-RU" sz="32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Очереди 1, 2, 3, 4, </a:t>
            </a:r>
            <a:r>
              <a:rPr lang="ru-RU" sz="32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5, 6</a:t>
            </a:r>
            <a:endParaRPr lang="en-US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Что дальше?</a:t>
            </a:r>
            <a:endParaRPr lang="en-US" altLang="ru-RU" smtClean="0"/>
          </a:p>
        </p:txBody>
      </p:sp>
      <p:sp>
        <p:nvSpPr>
          <p:cNvPr id="163843" name="Line 36"/>
          <p:cNvSpPr>
            <a:spLocks noChangeShapeType="1"/>
          </p:cNvSpPr>
          <p:nvPr/>
        </p:nvSpPr>
        <p:spPr bwMode="auto">
          <a:xfrm flipV="1">
            <a:off x="3389313" y="3097213"/>
            <a:ext cx="608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44" name="Line 37"/>
          <p:cNvSpPr>
            <a:spLocks noChangeShapeType="1"/>
          </p:cNvSpPr>
          <p:nvPr/>
        </p:nvSpPr>
        <p:spPr bwMode="auto">
          <a:xfrm>
            <a:off x="3455988" y="3773488"/>
            <a:ext cx="541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45" name="Line 38"/>
          <p:cNvSpPr>
            <a:spLocks noChangeShapeType="1"/>
          </p:cNvSpPr>
          <p:nvPr/>
        </p:nvSpPr>
        <p:spPr bwMode="auto">
          <a:xfrm flipV="1">
            <a:off x="3389313" y="4381500"/>
            <a:ext cx="608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63846" name="Group 39"/>
          <p:cNvGrpSpPr>
            <a:grpSpLocks/>
          </p:cNvGrpSpPr>
          <p:nvPr/>
        </p:nvGrpSpPr>
        <p:grpSpPr bwMode="auto">
          <a:xfrm>
            <a:off x="3117850" y="2420938"/>
            <a:ext cx="879475" cy="338137"/>
            <a:chOff x="1492" y="1538"/>
            <a:chExt cx="624" cy="240"/>
          </a:xfrm>
        </p:grpSpPr>
        <p:sp>
          <p:nvSpPr>
            <p:cNvPr id="163878" name="Line 40"/>
            <p:cNvSpPr>
              <a:spLocks noChangeShapeType="1"/>
            </p:cNvSpPr>
            <p:nvPr/>
          </p:nvSpPr>
          <p:spPr bwMode="auto">
            <a:xfrm>
              <a:off x="1732" y="153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79" name="Line 41"/>
            <p:cNvSpPr>
              <a:spLocks noChangeShapeType="1"/>
            </p:cNvSpPr>
            <p:nvPr/>
          </p:nvSpPr>
          <p:spPr bwMode="auto">
            <a:xfrm flipV="1">
              <a:off x="1492" y="1538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847" name="Group 42"/>
          <p:cNvGrpSpPr>
            <a:grpSpLocks/>
          </p:cNvGrpSpPr>
          <p:nvPr/>
        </p:nvGrpSpPr>
        <p:grpSpPr bwMode="auto">
          <a:xfrm>
            <a:off x="3051175" y="4787900"/>
            <a:ext cx="946150" cy="269875"/>
            <a:chOff x="1444" y="3218"/>
            <a:chExt cx="672" cy="192"/>
          </a:xfrm>
        </p:grpSpPr>
        <p:sp>
          <p:nvSpPr>
            <p:cNvPr id="163876" name="Line 43"/>
            <p:cNvSpPr>
              <a:spLocks noChangeShapeType="1"/>
            </p:cNvSpPr>
            <p:nvPr/>
          </p:nvSpPr>
          <p:spPr bwMode="auto">
            <a:xfrm>
              <a:off x="1732" y="341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77" name="Line 44"/>
            <p:cNvSpPr>
              <a:spLocks noChangeShapeType="1"/>
            </p:cNvSpPr>
            <p:nvPr/>
          </p:nvSpPr>
          <p:spPr bwMode="auto">
            <a:xfrm>
              <a:off x="1444" y="321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48" name="AutoShape 45"/>
          <p:cNvSpPr>
            <a:spLocks noChangeArrowheads="1"/>
          </p:cNvSpPr>
          <p:nvPr/>
        </p:nvSpPr>
        <p:spPr bwMode="gray">
          <a:xfrm>
            <a:off x="3992563" y="2217738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0311D"/>
              </a:solidFill>
            </a:endParaRPr>
          </a:p>
        </p:txBody>
      </p:sp>
      <p:sp>
        <p:nvSpPr>
          <p:cNvPr id="163849" name="Rectangle 46"/>
          <p:cNvSpPr>
            <a:spLocks noChangeArrowheads="1"/>
          </p:cNvSpPr>
          <p:nvPr/>
        </p:nvSpPr>
        <p:spPr bwMode="auto">
          <a:xfrm>
            <a:off x="4762500" y="2286000"/>
            <a:ext cx="3265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Сбор заинтересованностей </a:t>
            </a: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63850" name="AutoShape 47"/>
          <p:cNvSpPr>
            <a:spLocks noChangeArrowheads="1"/>
          </p:cNvSpPr>
          <p:nvPr/>
        </p:nvSpPr>
        <p:spPr bwMode="gray">
          <a:xfrm>
            <a:off x="3992563" y="2882900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0311D"/>
              </a:solidFill>
            </a:endParaRPr>
          </a:p>
        </p:txBody>
      </p:sp>
      <p:sp>
        <p:nvSpPr>
          <p:cNvPr id="163851" name="Rectangle 48"/>
          <p:cNvSpPr>
            <a:spLocks noChangeArrowheads="1"/>
          </p:cNvSpPr>
          <p:nvPr/>
        </p:nvSpPr>
        <p:spPr bwMode="auto">
          <a:xfrm>
            <a:off x="4465638" y="2924175"/>
            <a:ext cx="399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3366"/>
                </a:solidFill>
              </a:rPr>
              <a:t>Экспертиза заявок Инициаторов </a:t>
            </a:r>
            <a:endParaRPr lang="en-US" altLang="ru-RU" b="1">
              <a:solidFill>
                <a:srgbClr val="003366"/>
              </a:solidFill>
            </a:endParaRPr>
          </a:p>
        </p:txBody>
      </p:sp>
      <p:sp>
        <p:nvSpPr>
          <p:cNvPr id="163852" name="AutoShape 49"/>
          <p:cNvSpPr>
            <a:spLocks noChangeArrowheads="1"/>
          </p:cNvSpPr>
          <p:nvPr/>
        </p:nvSpPr>
        <p:spPr bwMode="gray">
          <a:xfrm>
            <a:off x="3989388" y="3541713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0311D"/>
              </a:solidFill>
            </a:endParaRPr>
          </a:p>
        </p:txBody>
      </p:sp>
      <p:sp>
        <p:nvSpPr>
          <p:cNvPr id="163853" name="Rectangle 50"/>
          <p:cNvSpPr>
            <a:spLocks noChangeArrowheads="1"/>
          </p:cNvSpPr>
          <p:nvPr/>
        </p:nvSpPr>
        <p:spPr bwMode="auto">
          <a:xfrm>
            <a:off x="5124450" y="3609975"/>
            <a:ext cx="2471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Формирование лотов</a:t>
            </a: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74163" name="Oval 51"/>
          <p:cNvSpPr>
            <a:spLocks noChangeArrowheads="1"/>
          </p:cNvSpPr>
          <p:nvPr/>
        </p:nvSpPr>
        <p:spPr bwMode="gray">
          <a:xfrm>
            <a:off x="3913188" y="2322513"/>
            <a:ext cx="203200" cy="2016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474164" name="Oval 52"/>
          <p:cNvSpPr>
            <a:spLocks noChangeArrowheads="1"/>
          </p:cNvSpPr>
          <p:nvPr/>
        </p:nvSpPr>
        <p:spPr bwMode="gray">
          <a:xfrm>
            <a:off x="3924300" y="3000375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474165" name="Oval 53"/>
          <p:cNvSpPr>
            <a:spLocks noChangeArrowheads="1"/>
          </p:cNvSpPr>
          <p:nvPr/>
        </p:nvSpPr>
        <p:spPr bwMode="gray">
          <a:xfrm>
            <a:off x="3924300" y="3671888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63857" name="AutoShape 54"/>
          <p:cNvSpPr>
            <a:spLocks noChangeArrowheads="1"/>
          </p:cNvSpPr>
          <p:nvPr/>
        </p:nvSpPr>
        <p:spPr bwMode="gray">
          <a:xfrm>
            <a:off x="3992563" y="4191000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0311D"/>
              </a:solidFill>
            </a:endParaRPr>
          </a:p>
        </p:txBody>
      </p:sp>
      <p:sp>
        <p:nvSpPr>
          <p:cNvPr id="163858" name="Rectangle 55"/>
          <p:cNvSpPr>
            <a:spLocks noChangeArrowheads="1"/>
          </p:cNvSpPr>
          <p:nvPr/>
        </p:nvSpPr>
        <p:spPr bwMode="auto">
          <a:xfrm>
            <a:off x="4932363" y="4259263"/>
            <a:ext cx="2728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Конкурсный отбор МИП</a:t>
            </a: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74168" name="Oval 56"/>
          <p:cNvSpPr>
            <a:spLocks noChangeArrowheads="1"/>
          </p:cNvSpPr>
          <p:nvPr/>
        </p:nvSpPr>
        <p:spPr bwMode="gray">
          <a:xfrm>
            <a:off x="3913188" y="4314825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63860" name="AutoShape 57"/>
          <p:cNvSpPr>
            <a:spLocks noChangeArrowheads="1"/>
          </p:cNvSpPr>
          <p:nvPr/>
        </p:nvSpPr>
        <p:spPr bwMode="gray">
          <a:xfrm>
            <a:off x="3992563" y="4892675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ru-RU" altLang="ru-RU" b="1">
              <a:solidFill>
                <a:srgbClr val="30311D"/>
              </a:solidFill>
            </a:endParaRPr>
          </a:p>
        </p:txBody>
      </p:sp>
      <p:sp>
        <p:nvSpPr>
          <p:cNvPr id="163861" name="Rectangle 58"/>
          <p:cNvSpPr>
            <a:spLocks noChangeArrowheads="1"/>
          </p:cNvSpPr>
          <p:nvPr/>
        </p:nvSpPr>
        <p:spPr bwMode="auto">
          <a:xfrm>
            <a:off x="4572000" y="4959350"/>
            <a:ext cx="350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Заключение контрактов с МИП</a:t>
            </a: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74171" name="Oval 59"/>
          <p:cNvSpPr>
            <a:spLocks noChangeArrowheads="1"/>
          </p:cNvSpPr>
          <p:nvPr/>
        </p:nvSpPr>
        <p:spPr bwMode="gray">
          <a:xfrm>
            <a:off x="3924300" y="5010150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grpSp>
        <p:nvGrpSpPr>
          <p:cNvPr id="163863" name="Group 60"/>
          <p:cNvGrpSpPr>
            <a:grpSpLocks/>
          </p:cNvGrpSpPr>
          <p:nvPr/>
        </p:nvGrpSpPr>
        <p:grpSpPr bwMode="auto">
          <a:xfrm>
            <a:off x="1285875" y="2551113"/>
            <a:ext cx="2373313" cy="2371725"/>
            <a:chOff x="192" y="1631"/>
            <a:chExt cx="1684" cy="1683"/>
          </a:xfrm>
        </p:grpSpPr>
        <p:sp>
          <p:nvSpPr>
            <p:cNvPr id="474173" name="Oval 61"/>
            <p:cNvSpPr>
              <a:spLocks noChangeArrowheads="1"/>
            </p:cNvSpPr>
            <p:nvPr/>
          </p:nvSpPr>
          <p:spPr bwMode="gray">
            <a:xfrm>
              <a:off x="192" y="1631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ru-RU" b="1">
                <a:solidFill>
                  <a:srgbClr val="30311D"/>
                </a:solidFill>
                <a:latin typeface="+mn-lt"/>
              </a:endParaRPr>
            </a:p>
          </p:txBody>
        </p:sp>
        <p:sp>
          <p:nvSpPr>
            <p:cNvPr id="474174" name="Oval 62"/>
            <p:cNvSpPr>
              <a:spLocks noChangeArrowheads="1"/>
            </p:cNvSpPr>
            <p:nvPr/>
          </p:nvSpPr>
          <p:spPr bwMode="gray">
            <a:xfrm>
              <a:off x="304" y="1740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ru-RU" b="1">
                <a:solidFill>
                  <a:srgbClr val="30311D"/>
                </a:solidFill>
                <a:latin typeface="+mn-lt"/>
              </a:endParaRPr>
            </a:p>
          </p:txBody>
        </p:sp>
        <p:sp>
          <p:nvSpPr>
            <p:cNvPr id="474175" name="Oval 63"/>
            <p:cNvSpPr>
              <a:spLocks noChangeArrowheads="1"/>
            </p:cNvSpPr>
            <p:nvPr/>
          </p:nvSpPr>
          <p:spPr bwMode="gray">
            <a:xfrm>
              <a:off x="288" y="1754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ru-RU" b="1">
                <a:solidFill>
                  <a:srgbClr val="30311D"/>
                </a:solidFill>
                <a:latin typeface="+mn-lt"/>
              </a:endParaRPr>
            </a:p>
          </p:txBody>
        </p:sp>
        <p:sp>
          <p:nvSpPr>
            <p:cNvPr id="163871" name="Oval 64"/>
            <p:cNvSpPr>
              <a:spLocks noChangeArrowheads="1"/>
            </p:cNvSpPr>
            <p:nvPr/>
          </p:nvSpPr>
          <p:spPr bwMode="gray">
            <a:xfrm>
              <a:off x="375" y="1814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ru-RU" altLang="ru-RU" b="1">
                <a:solidFill>
                  <a:srgbClr val="30311D"/>
                </a:solidFill>
              </a:endParaRPr>
            </a:p>
          </p:txBody>
        </p:sp>
        <p:sp>
          <p:nvSpPr>
            <p:cNvPr id="163872" name="Oval 65"/>
            <p:cNvSpPr>
              <a:spLocks noChangeArrowheads="1"/>
            </p:cNvSpPr>
            <p:nvPr/>
          </p:nvSpPr>
          <p:spPr bwMode="gray">
            <a:xfrm>
              <a:off x="396" y="1835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ru-RU" altLang="ru-RU" b="1">
                <a:solidFill>
                  <a:srgbClr val="30311D"/>
                </a:solidFill>
              </a:endParaRPr>
            </a:p>
          </p:txBody>
        </p:sp>
        <p:sp>
          <p:nvSpPr>
            <p:cNvPr id="163873" name="Oval 66"/>
            <p:cNvSpPr>
              <a:spLocks noChangeArrowheads="1"/>
            </p:cNvSpPr>
            <p:nvPr/>
          </p:nvSpPr>
          <p:spPr bwMode="gray">
            <a:xfrm>
              <a:off x="412" y="1842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ru-RU" altLang="ru-RU" b="1">
                <a:solidFill>
                  <a:srgbClr val="30311D"/>
                </a:solidFill>
              </a:endParaRPr>
            </a:p>
          </p:txBody>
        </p:sp>
        <p:sp>
          <p:nvSpPr>
            <p:cNvPr id="163874" name="Oval 67"/>
            <p:cNvSpPr>
              <a:spLocks noChangeArrowheads="1"/>
            </p:cNvSpPr>
            <p:nvPr/>
          </p:nvSpPr>
          <p:spPr bwMode="gray">
            <a:xfrm>
              <a:off x="426" y="1854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ru-RU" altLang="ru-RU" b="1">
                <a:solidFill>
                  <a:srgbClr val="30311D"/>
                </a:solidFill>
              </a:endParaRPr>
            </a:p>
          </p:txBody>
        </p:sp>
        <p:sp>
          <p:nvSpPr>
            <p:cNvPr id="163875" name="Oval 68"/>
            <p:cNvSpPr>
              <a:spLocks noChangeArrowheads="1"/>
            </p:cNvSpPr>
            <p:nvPr/>
          </p:nvSpPr>
          <p:spPr bwMode="gray">
            <a:xfrm>
              <a:off x="480" y="1872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ru-RU" altLang="ru-RU" b="1">
                <a:solidFill>
                  <a:srgbClr val="30311D"/>
                </a:solidFill>
              </a:endParaRPr>
            </a:p>
          </p:txBody>
        </p:sp>
      </p:grpSp>
      <p:pic>
        <p:nvPicPr>
          <p:cNvPr id="163864" name="Picture 62" descr="http://www.misis.ru/Portals/0/Documents/Press/2013/Events/fasie_ru.0E0C2FDE5CF54A2BB62096EEE49033B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573463"/>
            <a:ext cx="14859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5" name="TextBox 37"/>
          <p:cNvSpPr txBox="1">
            <a:spLocks noChangeArrowheads="1"/>
          </p:cNvSpPr>
          <p:nvPr/>
        </p:nvSpPr>
        <p:spPr bwMode="auto">
          <a:xfrm>
            <a:off x="2627313" y="1455738"/>
            <a:ext cx="4897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1F4E6C"/>
                </a:solidFill>
              </a:rPr>
              <a:t>Программа «Кооперация»</a:t>
            </a:r>
          </a:p>
        </p:txBody>
      </p:sp>
      <p:sp>
        <p:nvSpPr>
          <p:cNvPr id="163866" name="TextBox 38"/>
          <p:cNvSpPr txBox="1">
            <a:spLocks noChangeArrowheads="1"/>
          </p:cNvSpPr>
          <p:nvPr/>
        </p:nvSpPr>
        <p:spPr bwMode="auto">
          <a:xfrm>
            <a:off x="8027988" y="2636838"/>
            <a:ext cx="7921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buFont typeface="Wingdings" pitchFamily="2" charset="2"/>
              <a:buChar char="ü"/>
            </a:pPr>
            <a:r>
              <a:rPr lang="ru-RU" altLang="ru-RU" sz="4400">
                <a:solidFill>
                  <a:srgbClr val="30311D"/>
                </a:solidFill>
              </a:rPr>
              <a:t> </a:t>
            </a:r>
            <a:r>
              <a:rPr lang="ru-RU" altLang="ru-RU" sz="4400">
                <a:solidFill>
                  <a:srgbClr val="FFFFFF"/>
                </a:solidFill>
              </a:rPr>
              <a:t>А</a:t>
            </a:r>
          </a:p>
        </p:txBody>
      </p:sp>
      <p:sp>
        <p:nvSpPr>
          <p:cNvPr id="40" name="Выноска со стрелкой вниз 39"/>
          <p:cNvSpPr/>
          <p:nvPr/>
        </p:nvSpPr>
        <p:spPr bwMode="auto">
          <a:xfrm>
            <a:off x="1403350" y="5589588"/>
            <a:ext cx="7200900" cy="935037"/>
          </a:xfrm>
          <a:prstGeom prst="downArrowCallout">
            <a:avLst>
              <a:gd name="adj1" fmla="val 174287"/>
              <a:gd name="adj2" fmla="val 271047"/>
              <a:gd name="adj3" fmla="val 25000"/>
              <a:gd name="adj4" fmla="val 64977"/>
            </a:avLst>
          </a:prstGeom>
          <a:gradFill flip="none" rotWithShape="1"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30311D"/>
                </a:solidFill>
                <a:latin typeface="+mn-lt"/>
              </a:rPr>
              <a:t>Выполнение и коммерциализация НИОКР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1196975"/>
            <a:ext cx="8496300" cy="508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/>
              <a:t> 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 заявку включены: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785225" cy="4868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sz="2800" dirty="0" smtClean="0"/>
              <a:t>Содержательная часть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                                                         </a:t>
            </a:r>
            <a:r>
              <a:rPr lang="ru-RU" sz="2800" dirty="0" smtClean="0"/>
              <a:t>Формальная часть </a:t>
            </a:r>
          </a:p>
        </p:txBody>
      </p:sp>
      <p:grpSp>
        <p:nvGrpSpPr>
          <p:cNvPr id="165892" name="Группа 9"/>
          <p:cNvGrpSpPr>
            <a:grpSpLocks/>
          </p:cNvGrpSpPr>
          <p:nvPr/>
        </p:nvGrpSpPr>
        <p:grpSpPr bwMode="auto">
          <a:xfrm>
            <a:off x="5435600" y="1989138"/>
            <a:ext cx="3708400" cy="3455987"/>
            <a:chOff x="4860032" y="2348880"/>
            <a:chExt cx="4058543" cy="3697908"/>
          </a:xfrm>
        </p:grpSpPr>
        <p:pic>
          <p:nvPicPr>
            <p:cNvPr id="165895" name="Picture 2" descr="патент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8850" y="3644900"/>
              <a:ext cx="1609725" cy="228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96" name="Picture 5" descr="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2348880"/>
              <a:ext cx="1689100" cy="238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97" name="Picture 6" descr="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112932">
              <a:off x="6257925" y="2665413"/>
              <a:ext cx="1595438" cy="225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98" name="Picture 7" descr="Коды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320820">
              <a:off x="5364163" y="3789363"/>
              <a:ext cx="1595437" cy="225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403350" y="273050"/>
            <a:ext cx="53292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003366"/>
                </a:solidFill>
                <a:latin typeface="+mn-lt"/>
              </a:rPr>
              <a:t>Два вида задач </a:t>
            </a:r>
            <a:endParaRPr lang="ru-RU" sz="3600" dirty="0">
              <a:solidFill>
                <a:srgbClr val="30311D"/>
              </a:solidFill>
              <a:latin typeface="+mn-lt"/>
            </a:endParaRPr>
          </a:p>
        </p:txBody>
      </p:sp>
      <p:pic>
        <p:nvPicPr>
          <p:cNvPr id="165894" name="Picture 2" descr="C:\Users\Andy\Dropbox\Скриншоты\Скриншот 2014-11-20 12.28.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565400"/>
            <a:ext cx="396716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Требования к Инициатору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149487"/>
            <a:ext cx="8224201" cy="536098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None/>
              <a:defRPr/>
            </a:pPr>
            <a:r>
              <a:rPr lang="ru-RU" dirty="0" smtClean="0"/>
              <a:t>    Предприятие</a:t>
            </a:r>
          </a:p>
          <a:p>
            <a:pPr marL="533400" indent="-533400" eaLnBrk="1" hangingPunct="1">
              <a:spcBef>
                <a:spcPts val="600"/>
              </a:spcBef>
              <a:spcAft>
                <a:spcPct val="20000"/>
              </a:spcAft>
              <a:defRPr/>
            </a:pPr>
            <a:r>
              <a:rPr lang="ru-RU" sz="2000" b="0" dirty="0">
                <a:solidFill>
                  <a:srgbClr val="006600"/>
                </a:solidFill>
              </a:rPr>
              <a:t>выручка от реализации товаров (работ, услуг) без учета НДС за последний отчетный календарный год </a:t>
            </a:r>
            <a:r>
              <a:rPr lang="en-US" sz="2000" b="0" dirty="0">
                <a:solidFill>
                  <a:srgbClr val="006600"/>
                </a:solidFill>
              </a:rPr>
              <a:t>≥ </a:t>
            </a:r>
            <a:r>
              <a:rPr lang="ru-RU" sz="2000" dirty="0" smtClean="0">
                <a:solidFill>
                  <a:srgbClr val="006600"/>
                </a:solidFill>
              </a:rPr>
              <a:t>800 </a:t>
            </a:r>
            <a:r>
              <a:rPr lang="ru-RU" sz="2000" dirty="0" err="1">
                <a:solidFill>
                  <a:srgbClr val="006600"/>
                </a:solidFill>
              </a:rPr>
              <a:t>млн.руб</a:t>
            </a:r>
            <a:r>
              <a:rPr lang="ru-RU" sz="2000" dirty="0">
                <a:solidFill>
                  <a:srgbClr val="006600"/>
                </a:solidFill>
              </a:rPr>
              <a:t>., </a:t>
            </a:r>
            <a:r>
              <a:rPr lang="ru-RU" sz="2000" b="0" dirty="0">
                <a:solidFill>
                  <a:srgbClr val="006600"/>
                </a:solidFill>
              </a:rPr>
              <a:t>среднесписочная численность </a:t>
            </a:r>
            <a:r>
              <a:rPr lang="ru-RU" sz="2000" b="0" dirty="0" smtClean="0">
                <a:solidFill>
                  <a:srgbClr val="006600"/>
                </a:solidFill>
              </a:rPr>
              <a:t>работников </a:t>
            </a:r>
            <a:r>
              <a:rPr lang="ru-RU" sz="2000" dirty="0" smtClean="0">
                <a:solidFill>
                  <a:srgbClr val="006600"/>
                </a:solidFill>
              </a:rPr>
              <a:t>свыше 100 чел. </a:t>
            </a:r>
            <a:endParaRPr lang="ru-RU" sz="2000" dirty="0">
              <a:solidFill>
                <a:srgbClr val="006600"/>
              </a:solidFill>
            </a:endParaRPr>
          </a:p>
          <a:p>
            <a:pPr marL="533400" indent="-533400" eaLnBrk="1" hangingPunct="1">
              <a:spcBef>
                <a:spcPts val="600"/>
              </a:spcBef>
              <a:spcAft>
                <a:spcPct val="20000"/>
              </a:spcAft>
              <a:defRPr/>
            </a:pPr>
            <a:r>
              <a:rPr lang="ru-RU" sz="2000" b="0" dirty="0"/>
              <a:t>возможности внебюджетного </a:t>
            </a:r>
            <a:r>
              <a:rPr lang="ru-RU" sz="2000" b="0" dirty="0" err="1" smtClean="0"/>
              <a:t>софинансирования</a:t>
            </a:r>
            <a:r>
              <a:rPr lang="ru-RU" sz="2800" dirty="0">
                <a:solidFill>
                  <a:srgbClr val="C00000"/>
                </a:solidFill>
              </a:rPr>
              <a:t>*</a:t>
            </a:r>
            <a:r>
              <a:rPr lang="ru-RU" sz="2000" b="0" dirty="0" smtClean="0"/>
              <a:t>                        </a:t>
            </a:r>
            <a:r>
              <a:rPr lang="ru-RU" sz="2000" b="0" dirty="0"/>
              <a:t>в установленном размере (условие фиксируется </a:t>
            </a:r>
            <a:r>
              <a:rPr lang="ru-RU" sz="2000" b="0" dirty="0" smtClean="0"/>
              <a:t>                                в </a:t>
            </a:r>
            <a:r>
              <a:rPr lang="ru-RU" sz="2000" b="0" dirty="0"/>
              <a:t>соглашении Инициатора с Фондом</a:t>
            </a:r>
            <a:r>
              <a:rPr lang="ru-RU" sz="2000" b="0" dirty="0" smtClean="0"/>
              <a:t>)</a:t>
            </a:r>
            <a:endParaRPr lang="en-US" sz="2800" dirty="0">
              <a:solidFill>
                <a:srgbClr val="C00000"/>
              </a:solidFill>
            </a:endParaRPr>
          </a:p>
          <a:p>
            <a:pPr marL="533400" indent="-533400" eaLnBrk="1" hangingPunct="1">
              <a:spcBef>
                <a:spcPts val="600"/>
              </a:spcBef>
              <a:spcAft>
                <a:spcPct val="20000"/>
              </a:spcAft>
              <a:defRPr/>
            </a:pPr>
            <a:r>
              <a:rPr lang="ru-RU" sz="2000" b="0" dirty="0"/>
              <a:t>наличие производственных мощностей                                     для реализации результатов НИОКР  </a:t>
            </a:r>
          </a:p>
          <a:p>
            <a:pPr marL="533400" indent="-533400" eaLnBrk="1" hangingPunct="1">
              <a:spcBef>
                <a:spcPts val="600"/>
              </a:spcBef>
              <a:spcAft>
                <a:spcPct val="20000"/>
              </a:spcAft>
              <a:defRPr/>
            </a:pPr>
            <a:r>
              <a:rPr lang="ru-RU" sz="2000" b="0" dirty="0"/>
              <a:t>наличие сбытовой сети для реализации                     результатов НИОКР </a:t>
            </a:r>
            <a:r>
              <a:rPr lang="ru-RU" sz="1800" b="0" i="1" dirty="0"/>
              <a:t> </a:t>
            </a:r>
            <a:endParaRPr lang="ru-RU" sz="2000" b="0" i="1" dirty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0" dirty="0"/>
              <a:t>  </a:t>
            </a:r>
            <a:r>
              <a:rPr lang="ru-RU" sz="2000" b="0" dirty="0" smtClean="0"/>
              <a:t>сумма </a:t>
            </a:r>
            <a:r>
              <a:rPr lang="ru-RU" sz="2000" b="0" dirty="0"/>
              <a:t>платежей в федеральный </a:t>
            </a:r>
            <a:r>
              <a:rPr lang="ru-RU" sz="2000" b="0" dirty="0" smtClean="0"/>
              <a:t>бюджет за </a:t>
            </a:r>
            <a:r>
              <a:rPr lang="ru-RU" sz="2000" dirty="0"/>
              <a:t>5</a:t>
            </a:r>
            <a:r>
              <a:rPr lang="ru-RU" sz="2000" b="0" dirty="0"/>
              <a:t> лет выпуска новой продукции </a:t>
            </a:r>
            <a:r>
              <a:rPr lang="ru-RU" sz="2000" b="0" dirty="0" smtClean="0"/>
              <a:t>не </a:t>
            </a:r>
            <a:r>
              <a:rPr lang="ru-RU" sz="2000" b="0" dirty="0"/>
              <a:t>менее суммы </a:t>
            </a:r>
            <a:r>
              <a:rPr lang="ru-RU" sz="2000" b="0" dirty="0" smtClean="0"/>
              <a:t>гранта, </a:t>
            </a:r>
            <a:r>
              <a:rPr lang="ru-RU" sz="2000" b="0" dirty="0"/>
              <a:t>оборот ≥ </a:t>
            </a:r>
            <a:r>
              <a:rPr lang="ru-RU" sz="2000" dirty="0" smtClean="0"/>
              <a:t>100 </a:t>
            </a:r>
            <a:r>
              <a:rPr lang="ru-RU" sz="2000" dirty="0" err="1" smtClean="0"/>
              <a:t>млн.руб</a:t>
            </a:r>
            <a:r>
              <a:rPr lang="ru-RU" sz="2000" dirty="0"/>
              <a:t>.       </a:t>
            </a:r>
          </a:p>
          <a:p>
            <a:pPr marL="533400" indent="-533400" eaLnBrk="1" hangingPunct="1">
              <a:spcAft>
                <a:spcPct val="20000"/>
              </a:spcAft>
              <a:buNone/>
              <a:defRPr/>
            </a:pP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2754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90" y="0"/>
            <a:ext cx="7958137" cy="1011238"/>
          </a:xfrm>
        </p:spPr>
        <p:txBody>
          <a:bodyPr/>
          <a:lstStyle/>
          <a:p>
            <a:pPr eaLnBrk="1" hangingPunct="1"/>
            <a:r>
              <a:rPr lang="ru-RU" altLang="ru-RU" smtClean="0"/>
              <a:t>Комментарий к внебюджету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484315"/>
            <a:ext cx="8285162" cy="5360987"/>
          </a:xfrm>
        </p:spPr>
        <p:txBody>
          <a:bodyPr>
            <a:normAutofit/>
          </a:bodyPr>
          <a:lstStyle/>
          <a:p>
            <a:pPr marL="533400" indent="-533400" algn="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 smtClean="0"/>
              <a:t>    </a:t>
            </a:r>
            <a:r>
              <a:rPr lang="ru-RU" sz="5400" dirty="0">
                <a:solidFill>
                  <a:srgbClr val="C00000"/>
                </a:solidFill>
              </a:rPr>
              <a:t>* </a:t>
            </a:r>
            <a:r>
              <a:rPr lang="ru-RU" sz="2400" b="0" i="1" dirty="0"/>
              <a:t>Средства софинансирования в размере не менее средств бюджета должны быть внесены в</a:t>
            </a:r>
          </a:p>
          <a:p>
            <a:pPr marL="533400" indent="-533400" algn="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400" b="0" i="1" dirty="0"/>
              <a:t> период выполнения  НИОКР </a:t>
            </a:r>
            <a:r>
              <a:rPr lang="ru-RU" sz="2400" b="0" i="1" u="sng" dirty="0"/>
              <a:t>до окончания контракта</a:t>
            </a:r>
          </a:p>
          <a:p>
            <a:pPr marL="533400" indent="-533400" algn="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ru-RU" sz="2400" dirty="0"/>
          </a:p>
          <a:p>
            <a:pPr marL="533400" indent="-533400" algn="r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400" dirty="0" err="1" smtClean="0"/>
              <a:t>Софинасирование</a:t>
            </a:r>
            <a:r>
              <a:rPr lang="ru-RU" sz="2400" dirty="0" smtClean="0"/>
              <a:t> </a:t>
            </a:r>
            <a:r>
              <a:rPr lang="ru-RU" sz="2400" dirty="0" err="1" smtClean="0"/>
              <a:t>Инициатра</a:t>
            </a:r>
            <a:r>
              <a:rPr lang="ru-RU" sz="2400" dirty="0" smtClean="0"/>
              <a:t> может </a:t>
            </a:r>
            <a:r>
              <a:rPr lang="ru-RU" sz="2400" dirty="0"/>
              <a:t>включать:</a:t>
            </a:r>
          </a:p>
          <a:p>
            <a:pPr lvl="0"/>
            <a:r>
              <a:rPr lang="ru-RU" sz="2000" b="0" dirty="0" smtClean="0"/>
              <a:t>денежные средства </a:t>
            </a:r>
            <a:r>
              <a:rPr lang="ru-RU" sz="2000" b="0" dirty="0"/>
              <a:t>для проведения </a:t>
            </a:r>
            <a:r>
              <a:rPr lang="ru-RU" sz="2000" b="0" dirty="0" smtClean="0"/>
              <a:t>НИОКР</a:t>
            </a:r>
            <a:endParaRPr lang="ru-RU" sz="2000" b="0" dirty="0"/>
          </a:p>
          <a:p>
            <a:pPr lvl="0"/>
            <a:r>
              <a:rPr lang="ru-RU" sz="2000" b="0" dirty="0" smtClean="0"/>
              <a:t>материально-техническую базу Инициатора, предоставляемую МИП для выполнения НИОКР</a:t>
            </a:r>
            <a:endParaRPr lang="ru-RU" sz="2000" b="0" dirty="0"/>
          </a:p>
          <a:p>
            <a:pPr lvl="0"/>
            <a:r>
              <a:rPr lang="ru-RU" sz="2000" b="0" dirty="0" smtClean="0"/>
              <a:t>приобретение </a:t>
            </a:r>
            <a:r>
              <a:rPr lang="ru-RU" sz="2000" b="0" dirty="0"/>
              <a:t>Инициатором оборудования и выполнения других мероприятий, направленных на создание производства и выпуск новой продукции. </a:t>
            </a:r>
            <a:endParaRPr lang="ru-RU" sz="2000" b="0" dirty="0" smtClean="0"/>
          </a:p>
          <a:p>
            <a:pPr lvl="0"/>
            <a:r>
              <a:rPr lang="ru-RU" sz="2000" b="0" dirty="0" smtClean="0"/>
              <a:t>расходы </a:t>
            </a:r>
            <a:r>
              <a:rPr lang="ru-RU" sz="2000" b="0" dirty="0"/>
              <a:t>на реализацию мероприятий, связанных с продвижением на рынок новой </a:t>
            </a:r>
            <a:r>
              <a:rPr lang="ru-RU" sz="2000" b="0" dirty="0" smtClean="0"/>
              <a:t>продукции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762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3075"/>
            <a:ext cx="7273925" cy="508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 - </a:t>
            </a:r>
            <a:br>
              <a:rPr lang="ru-RU" altLang="ru-RU" sz="3200" smtClean="0"/>
            </a:br>
            <a:r>
              <a:rPr lang="ru-RU" altLang="ru-RU" sz="3200" smtClean="0"/>
              <a:t>кто курирует программу  </a:t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8388350" cy="41052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  <a:buFontTx/>
              <a:buNone/>
              <a:defRPr/>
            </a:pPr>
            <a:r>
              <a:rPr lang="ru-RU" sz="2400" u="sng" dirty="0" smtClean="0"/>
              <a:t>Компетенции Союза ИТЦ</a:t>
            </a:r>
            <a:r>
              <a:rPr lang="ru-RU" sz="2400" dirty="0" smtClean="0"/>
              <a:t>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0" dirty="0" smtClean="0"/>
              <a:t>проведение обучающих семинаров (уже </a:t>
            </a:r>
            <a:r>
              <a:rPr lang="ru-RU" sz="1800" b="0" i="1" dirty="0" smtClean="0"/>
              <a:t>проведено </a:t>
            </a:r>
            <a:r>
              <a:rPr lang="en-US" sz="1800" b="0" i="1" dirty="0" smtClean="0"/>
              <a:t>7</a:t>
            </a:r>
            <a:r>
              <a:rPr lang="ru-RU" sz="1800" i="1" dirty="0" smtClean="0"/>
              <a:t> </a:t>
            </a:r>
            <a:r>
              <a:rPr lang="ru-RU" sz="1800" b="0" i="1" dirty="0" smtClean="0"/>
              <a:t>семинаров:         в Союзе ИТЦ  28.11.2014г., в ГК «Российские технологии» 17.12.2014г., в Особой экономической зоне «Томск» 17.02. 2015 г., в Торгово-промышленной палате Московской области 25.03.2015г.,в пресс-центре ТАСС, </a:t>
            </a:r>
            <a:r>
              <a:rPr lang="ru-RU" sz="1800" b="0" i="1" dirty="0" err="1" smtClean="0"/>
              <a:t>г.Новосибирск</a:t>
            </a:r>
            <a:r>
              <a:rPr lang="ru-RU" sz="1800" b="0" i="1" dirty="0" smtClean="0"/>
              <a:t> 9.06.2015г</a:t>
            </a:r>
            <a:r>
              <a:rPr lang="ru-RU" sz="1800" b="0" i="1" dirty="0"/>
              <a:t>., </a:t>
            </a:r>
            <a:r>
              <a:rPr lang="ru-RU" sz="1800" b="0" i="1" dirty="0" smtClean="0"/>
              <a:t>в Технопарке «</a:t>
            </a:r>
            <a:r>
              <a:rPr lang="ru-RU" sz="1800" b="0" i="1" dirty="0"/>
              <a:t>Жигулевская долина</a:t>
            </a:r>
            <a:r>
              <a:rPr lang="ru-RU" sz="1800" b="0" i="1" dirty="0" smtClean="0"/>
              <a:t>», г. Тольятти 18.09.2015, ВЦ «Пермская ярмарка» 6.11.2015, </a:t>
            </a:r>
            <a:r>
              <a:rPr lang="ru-RU" sz="1800" b="0" i="1" dirty="0" err="1" smtClean="0"/>
              <a:t>г.Пермь</a:t>
            </a:r>
            <a:endParaRPr lang="ru-RU" sz="1800" b="0" i="1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 smtClean="0"/>
              <a:t>консультации Инициаторов на стадии подготовки заявок на сбор заинтересованностей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 smtClean="0"/>
              <a:t>участие в формировании организационно-технической части лотов для конкурса МИП,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 smtClean="0"/>
              <a:t>подготовка к заключению контрактов с МИП – победителями конкурса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 smtClean="0"/>
              <a:t>мониторинг выполнения МИП заключенных контрактов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 smtClean="0"/>
              <a:t>мониторинг результативности проекта в течение пяти лет     после окончания НИОКР.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2400" dirty="0" smtClean="0"/>
              <a:t>                                                                                       </a:t>
            </a:r>
          </a:p>
          <a:p>
            <a:pPr algn="r"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Требования к Инициатору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484313"/>
            <a:ext cx="7999442" cy="536098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ru-RU" dirty="0" smtClean="0"/>
              <a:t>    Предприятие </a:t>
            </a:r>
            <a:r>
              <a:rPr lang="ru-RU" i="1" dirty="0" smtClean="0"/>
              <a:t>(ограничения)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не может </a:t>
            </a:r>
            <a:r>
              <a:rPr lang="ru-RU" sz="2000" b="0" dirty="0" smtClean="0">
                <a:solidFill>
                  <a:srgbClr val="C00000"/>
                </a:solidFill>
              </a:rPr>
              <a:t>являться субъектом малого предпринимательства  ( согласно закону № 209 – ФЗ)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не может </a:t>
            </a:r>
            <a:r>
              <a:rPr lang="ru-RU" sz="2000" b="0" dirty="0" smtClean="0">
                <a:solidFill>
                  <a:srgbClr val="C00000"/>
                </a:solidFill>
              </a:rPr>
              <a:t>быть федеральным государственным бюджетным и автономным образовательным учреждением высшего профессионального образования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не может </a:t>
            </a:r>
            <a:r>
              <a:rPr lang="ru-RU" sz="2000" b="0" dirty="0" smtClean="0">
                <a:solidFill>
                  <a:srgbClr val="C00000"/>
                </a:solidFill>
              </a:rPr>
              <a:t>являться казенным предприятием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не может </a:t>
            </a:r>
            <a:r>
              <a:rPr lang="ru-RU" sz="2000" b="0" dirty="0" smtClean="0">
                <a:solidFill>
                  <a:srgbClr val="C00000"/>
                </a:solidFill>
              </a:rPr>
              <a:t>являться юридическим лицом, в уставном (складочном) капитале которого доля иностранных юридических лиц и иностранных граждан превышает 50</a:t>
            </a:r>
            <a:r>
              <a:rPr lang="ru-RU" sz="2000" b="0" dirty="0">
                <a:solidFill>
                  <a:srgbClr val="C00000"/>
                </a:solidFill>
              </a:rPr>
              <a:t>% </a:t>
            </a:r>
            <a:endParaRPr lang="ru-RU" sz="2000" b="0" dirty="0" smtClean="0">
              <a:solidFill>
                <a:srgbClr val="C00000"/>
              </a:solidFill>
            </a:endParaRP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i="1" dirty="0">
                <a:solidFill>
                  <a:srgbClr val="C00000"/>
                </a:solidFill>
              </a:rPr>
              <a:t>не должен </a:t>
            </a:r>
            <a:r>
              <a:rPr lang="ru-RU" sz="2000" b="0" dirty="0">
                <a:solidFill>
                  <a:srgbClr val="C00000"/>
                </a:solidFill>
              </a:rPr>
              <a:t>быть установлен факт невыполнения </a:t>
            </a:r>
            <a:r>
              <a:rPr lang="ru-RU" sz="2000" b="0" dirty="0" smtClean="0">
                <a:solidFill>
                  <a:srgbClr val="C00000"/>
                </a:solidFill>
              </a:rPr>
              <a:t>существенных </a:t>
            </a:r>
            <a:r>
              <a:rPr lang="ru-RU" sz="2000" b="0" dirty="0">
                <a:solidFill>
                  <a:srgbClr val="C00000"/>
                </a:solidFill>
              </a:rPr>
              <a:t>условий </a:t>
            </a:r>
            <a:r>
              <a:rPr lang="ru-RU" sz="2000" b="0" dirty="0" smtClean="0">
                <a:solidFill>
                  <a:srgbClr val="C00000"/>
                </a:solidFill>
              </a:rPr>
              <a:t>оконченного договора бюджетного финансирования работ, </a:t>
            </a:r>
            <a:r>
              <a:rPr lang="ru-RU" sz="2000" b="0" dirty="0">
                <a:solidFill>
                  <a:srgbClr val="C00000"/>
                </a:solidFill>
              </a:rPr>
              <a:t>ранее </a:t>
            </a:r>
            <a:r>
              <a:rPr lang="ru-RU" sz="2000" b="0" dirty="0" smtClean="0">
                <a:solidFill>
                  <a:srgbClr val="C00000"/>
                </a:solidFill>
              </a:rPr>
              <a:t>заключенного </a:t>
            </a:r>
            <a:r>
              <a:rPr lang="ru-RU" sz="2000" b="0" dirty="0">
                <a:solidFill>
                  <a:srgbClr val="C00000"/>
                </a:solidFill>
              </a:rPr>
              <a:t>между Инициатором и </a:t>
            </a:r>
            <a:r>
              <a:rPr lang="ru-RU" sz="2000" b="0" dirty="0" smtClean="0">
                <a:solidFill>
                  <a:srgbClr val="C00000"/>
                </a:solidFill>
              </a:rPr>
              <a:t>Фондом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endParaRPr lang="ru-RU" sz="2000" b="0" dirty="0" smtClean="0">
              <a:solidFill>
                <a:srgbClr val="006600"/>
              </a:solidFill>
            </a:endParaRPr>
          </a:p>
          <a:p>
            <a:pPr marL="533400" indent="-533400" eaLnBrk="1" hangingPunct="1">
              <a:spcAft>
                <a:spcPct val="20000"/>
              </a:spcAft>
              <a:buFont typeface="Wingdings" pitchFamily="2" charset="2"/>
              <a:buNone/>
              <a:defRPr/>
            </a:pP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Требования к Инициатору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196975"/>
            <a:ext cx="7961312" cy="56483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ru-RU" dirty="0" smtClean="0"/>
              <a:t>    Проект  (заинтересованность)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>
                <a:solidFill>
                  <a:srgbClr val="006600"/>
                </a:solidFill>
              </a:rPr>
              <a:t>срок  выполнения НИОКР в пределах </a:t>
            </a:r>
            <a:r>
              <a:rPr lang="ru-RU" sz="2000" dirty="0" smtClean="0">
                <a:solidFill>
                  <a:srgbClr val="006600"/>
                </a:solidFill>
              </a:rPr>
              <a:t>18 -  24 мес</a:t>
            </a:r>
            <a:r>
              <a:rPr lang="ru-RU" sz="2000" b="0" dirty="0" smtClean="0">
                <a:solidFill>
                  <a:srgbClr val="006600"/>
                </a:solidFill>
              </a:rPr>
              <a:t>.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>
                <a:solidFill>
                  <a:srgbClr val="006600"/>
                </a:solidFill>
              </a:rPr>
              <a:t>объем запрашиваемого бюджетного финансирования        </a:t>
            </a:r>
            <a:r>
              <a:rPr lang="ru-RU" sz="2000" dirty="0" smtClean="0">
                <a:solidFill>
                  <a:srgbClr val="006600"/>
                </a:solidFill>
              </a:rPr>
              <a:t>не более 20 млн.руб.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>
                <a:solidFill>
                  <a:srgbClr val="006600"/>
                </a:solidFill>
              </a:rPr>
              <a:t>объем софинансирования </a:t>
            </a:r>
            <a:r>
              <a:rPr lang="ru-RU" sz="2000" dirty="0" smtClean="0">
                <a:solidFill>
                  <a:srgbClr val="006600"/>
                </a:solidFill>
              </a:rPr>
              <a:t>не менее </a:t>
            </a:r>
            <a:r>
              <a:rPr lang="ru-RU" sz="2000" b="0" dirty="0" smtClean="0">
                <a:solidFill>
                  <a:srgbClr val="006600"/>
                </a:solidFill>
              </a:rPr>
              <a:t>объема запрашиваемого бюджетного финансирования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/>
              <a:t>наличие и правильность оформления документов заявки (заинтересованности)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/>
              <a:t>соответствие тематики проекта приоритетным направлениям развития науки, технологий и техники в Российской Федерации, утвержденным указом Президента РФ №899 от 7 июля 2011 года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/>
              <a:t>будущий ежегодный оборот Инициатора по новой продукции должен планироваться в размере  не менее 5% от его оборота  на момент подачи заявки и составлять за </a:t>
            </a:r>
            <a:r>
              <a:rPr lang="ru-RU" sz="2000" b="0" dirty="0" smtClean="0"/>
              <a:t>первые  5 </a:t>
            </a:r>
            <a:r>
              <a:rPr lang="ru-RU" sz="2000" b="0" dirty="0"/>
              <a:t>лет </a:t>
            </a:r>
            <a:r>
              <a:rPr lang="ru-RU" sz="2000" b="0" dirty="0" smtClean="0"/>
              <a:t>её реализации ≥</a:t>
            </a:r>
            <a:r>
              <a:rPr lang="ru-RU" sz="2000" b="0" dirty="0"/>
              <a:t>100 </a:t>
            </a:r>
            <a:r>
              <a:rPr lang="ru-RU" sz="2000" b="0" dirty="0" err="1"/>
              <a:t>млн.руб</a:t>
            </a:r>
            <a:r>
              <a:rPr lang="ru-RU" sz="2000" b="0" dirty="0" smtClean="0"/>
              <a:t>. (фиксируется Соглашением Инициатор – Фонд) </a:t>
            </a:r>
            <a:endParaRPr lang="ru-RU" sz="2000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Требования к Инициатору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484313"/>
            <a:ext cx="7999442" cy="536098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ru-RU" dirty="0" smtClean="0"/>
              <a:t>    Проект </a:t>
            </a:r>
            <a:r>
              <a:rPr lang="ru-RU" i="1" dirty="0" smtClean="0"/>
              <a:t>(ограничения)</a:t>
            </a:r>
          </a:p>
          <a:p>
            <a:pPr marL="533400" indent="-533400" eaLnBrk="1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i="1" dirty="0" smtClean="0"/>
          </a:p>
          <a:p>
            <a:pPr marL="533400" indent="-5334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по теме данной заинтересованности Инициатор          </a:t>
            </a:r>
            <a:r>
              <a:rPr lang="ru-RU" sz="2000" i="1" u="sng" dirty="0" smtClean="0">
                <a:solidFill>
                  <a:srgbClr val="C00000"/>
                </a:solidFill>
              </a:rPr>
              <a:t>не должен</a:t>
            </a:r>
            <a:r>
              <a:rPr lang="ru-RU" sz="2000" i="1" dirty="0" smtClean="0">
                <a:solidFill>
                  <a:srgbClr val="C00000"/>
                </a:solidFill>
              </a:rPr>
              <a:t>  ранее </a:t>
            </a:r>
            <a:r>
              <a:rPr lang="ru-RU" sz="2000" i="1" dirty="0">
                <a:solidFill>
                  <a:srgbClr val="C00000"/>
                </a:solidFill>
              </a:rPr>
              <a:t>получать финансирование из бюджетных </a:t>
            </a:r>
            <a:r>
              <a:rPr lang="ru-RU" sz="2000" i="1" dirty="0" smtClean="0">
                <a:solidFill>
                  <a:srgbClr val="C00000"/>
                </a:solidFill>
              </a:rPr>
              <a:t>источников</a:t>
            </a:r>
            <a:endParaRPr lang="ru-RU" sz="2000" i="1" dirty="0">
              <a:solidFill>
                <a:srgbClr val="C00000"/>
              </a:solidFill>
            </a:endParaRPr>
          </a:p>
          <a:p>
            <a:pPr marL="533400" indent="-5334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проект предусматривает </a:t>
            </a:r>
            <a:r>
              <a:rPr lang="ru-RU" sz="2000" i="1" smtClean="0">
                <a:solidFill>
                  <a:srgbClr val="C00000"/>
                </a:solidFill>
              </a:rPr>
              <a:t>продукцию только гражданского </a:t>
            </a:r>
            <a:r>
              <a:rPr lang="ru-RU" sz="2000" i="1" dirty="0">
                <a:solidFill>
                  <a:srgbClr val="C00000"/>
                </a:solidFill>
              </a:rPr>
              <a:t>назначения </a:t>
            </a:r>
            <a:endParaRPr lang="ru-RU" sz="2000" i="1" dirty="0" smtClean="0">
              <a:solidFill>
                <a:srgbClr val="C00000"/>
              </a:solidFill>
            </a:endParaRPr>
          </a:p>
          <a:p>
            <a:pPr marL="533400" indent="-5334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проект </a:t>
            </a:r>
            <a:r>
              <a:rPr lang="ru-RU" sz="2000" i="1" u="sng" dirty="0">
                <a:solidFill>
                  <a:srgbClr val="C00000"/>
                </a:solidFill>
              </a:rPr>
              <a:t>не должен </a:t>
            </a:r>
            <a:r>
              <a:rPr lang="ru-RU" sz="2000" i="1" dirty="0">
                <a:solidFill>
                  <a:srgbClr val="C00000"/>
                </a:solidFill>
              </a:rPr>
              <a:t>содержать сведений, составляющих государственную тайну или относимых к </a:t>
            </a:r>
            <a:r>
              <a:rPr lang="ru-RU" sz="2000" i="1" dirty="0" smtClean="0">
                <a:solidFill>
                  <a:srgbClr val="C00000"/>
                </a:solidFill>
              </a:rPr>
              <a:t>иной </a:t>
            </a:r>
            <a:r>
              <a:rPr lang="ru-RU" sz="2000" i="1" dirty="0">
                <a:solidFill>
                  <a:srgbClr val="C00000"/>
                </a:solidFill>
              </a:rPr>
              <a:t>информации ограниченного </a:t>
            </a:r>
            <a:r>
              <a:rPr lang="ru-RU" sz="2000" i="1" dirty="0" smtClean="0">
                <a:solidFill>
                  <a:srgbClr val="C00000"/>
                </a:solidFill>
              </a:rPr>
              <a:t>доступа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7443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Рисунок 1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550" y="3179763"/>
            <a:ext cx="927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3" name="Овал 62"/>
          <p:cNvSpPr/>
          <p:nvPr/>
        </p:nvSpPr>
        <p:spPr bwMode="auto">
          <a:xfrm>
            <a:off x="2843213" y="2570163"/>
            <a:ext cx="2376487" cy="4314825"/>
          </a:xfrm>
          <a:prstGeom prst="ellipse">
            <a:avLst/>
          </a:prstGeom>
          <a:ln w="15875" cap="sq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/>
          </a:p>
        </p:txBody>
      </p:sp>
      <p:sp>
        <p:nvSpPr>
          <p:cNvPr id="62" name="Овал 61"/>
          <p:cNvSpPr/>
          <p:nvPr/>
        </p:nvSpPr>
        <p:spPr bwMode="auto">
          <a:xfrm>
            <a:off x="3208338" y="2757488"/>
            <a:ext cx="1719262" cy="2832100"/>
          </a:xfrm>
          <a:prstGeom prst="ellipse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/>
          </a:p>
        </p:txBody>
      </p:sp>
      <p:grpSp>
        <p:nvGrpSpPr>
          <p:cNvPr id="173061" name="Группа 66"/>
          <p:cNvGrpSpPr>
            <a:grpSpLocks/>
          </p:cNvGrpSpPr>
          <p:nvPr/>
        </p:nvGrpSpPr>
        <p:grpSpPr bwMode="auto">
          <a:xfrm>
            <a:off x="1793875" y="3933825"/>
            <a:ext cx="4608513" cy="1511300"/>
            <a:chOff x="1787352" y="2996952"/>
            <a:chExt cx="4608512" cy="1512168"/>
          </a:xfrm>
        </p:grpSpPr>
        <p:sp>
          <p:nvSpPr>
            <p:cNvPr id="68" name="Выгнутая вниз стрелка 67"/>
            <p:cNvSpPr/>
            <p:nvPr/>
          </p:nvSpPr>
          <p:spPr bwMode="auto">
            <a:xfrm flipH="1">
              <a:off x="1787352" y="2996952"/>
              <a:ext cx="4608512" cy="918102"/>
            </a:xfrm>
            <a:prstGeom prst="curvedUpArrow">
              <a:avLst/>
            </a:prstGeom>
            <a:solidFill>
              <a:schemeClr val="accent6">
                <a:lumMod val="50000"/>
              </a:schemeClr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b="1"/>
            </a:p>
          </p:txBody>
        </p:sp>
        <p:pic>
          <p:nvPicPr>
            <p:cNvPr id="173082" name="Рисунок 6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7938" y="3289814"/>
              <a:ext cx="1268078" cy="121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3062" name="Группа 69"/>
          <p:cNvGrpSpPr>
            <a:grpSpLocks/>
          </p:cNvGrpSpPr>
          <p:nvPr/>
        </p:nvGrpSpPr>
        <p:grpSpPr bwMode="auto">
          <a:xfrm>
            <a:off x="1778000" y="5229225"/>
            <a:ext cx="4608513" cy="1484313"/>
            <a:chOff x="1787352" y="2996952"/>
            <a:chExt cx="4608512" cy="1484625"/>
          </a:xfrm>
        </p:grpSpPr>
        <p:sp>
          <p:nvSpPr>
            <p:cNvPr id="71" name="Выгнутая вниз стрелка 70"/>
            <p:cNvSpPr/>
            <p:nvPr/>
          </p:nvSpPr>
          <p:spPr bwMode="auto">
            <a:xfrm flipH="1">
              <a:off x="1787352" y="2996952"/>
              <a:ext cx="4608512" cy="919356"/>
            </a:xfrm>
            <a:prstGeom prst="curvedUpArrow">
              <a:avLst/>
            </a:prstGeom>
            <a:solidFill>
              <a:schemeClr val="accent6">
                <a:lumMod val="50000"/>
              </a:schemeClr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b="1"/>
            </a:p>
          </p:txBody>
        </p:sp>
        <p:pic>
          <p:nvPicPr>
            <p:cNvPr id="173080" name="Рисунок 7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7938" y="3262271"/>
              <a:ext cx="1268078" cy="121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306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958137" cy="1011238"/>
          </a:xfrm>
        </p:spPr>
        <p:txBody>
          <a:bodyPr/>
          <a:lstStyle/>
          <a:p>
            <a:pPr eaLnBrk="1" hangingPunct="1"/>
            <a:r>
              <a:rPr lang="ru-RU" altLang="ru-RU" smtClean="0"/>
              <a:t>Инициатор – МИП: расчеты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196975"/>
            <a:ext cx="7961312" cy="56483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ru-RU" dirty="0" smtClean="0"/>
              <a:t>    </a:t>
            </a:r>
          </a:p>
        </p:txBody>
      </p:sp>
      <p:graphicFrame>
        <p:nvGraphicFramePr>
          <p:cNvPr id="52" name="Схема 51"/>
          <p:cNvGraphicFramePr/>
          <p:nvPr/>
        </p:nvGraphicFramePr>
        <p:xfrm>
          <a:off x="1043608" y="1052736"/>
          <a:ext cx="609600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73066" name="Прямая соединительная линия 53"/>
          <p:cNvCxnSpPr>
            <a:cxnSpLocks noChangeShapeType="1"/>
          </p:cNvCxnSpPr>
          <p:nvPr/>
        </p:nvCxnSpPr>
        <p:spPr bwMode="auto">
          <a:xfrm>
            <a:off x="2987675" y="1916113"/>
            <a:ext cx="2232025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</p:spPr>
      </p:cxnSp>
      <p:grpSp>
        <p:nvGrpSpPr>
          <p:cNvPr id="173067" name="Группа 57"/>
          <p:cNvGrpSpPr>
            <a:grpSpLocks/>
          </p:cNvGrpSpPr>
          <p:nvPr/>
        </p:nvGrpSpPr>
        <p:grpSpPr bwMode="auto">
          <a:xfrm>
            <a:off x="1787525" y="2636838"/>
            <a:ext cx="4608513" cy="1512887"/>
            <a:chOff x="1787352" y="2996952"/>
            <a:chExt cx="4608512" cy="1512168"/>
          </a:xfrm>
        </p:grpSpPr>
        <p:sp>
          <p:nvSpPr>
            <p:cNvPr id="57" name="Выгнутая вниз стрелка 56"/>
            <p:cNvSpPr/>
            <p:nvPr/>
          </p:nvSpPr>
          <p:spPr bwMode="auto">
            <a:xfrm flipH="1">
              <a:off x="1787352" y="2996952"/>
              <a:ext cx="4608512" cy="918725"/>
            </a:xfrm>
            <a:prstGeom prst="curvedUpArrow">
              <a:avLst/>
            </a:prstGeom>
            <a:solidFill>
              <a:schemeClr val="accent6">
                <a:lumMod val="50000"/>
              </a:schemeClr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b="1"/>
            </a:p>
          </p:txBody>
        </p:sp>
        <p:pic>
          <p:nvPicPr>
            <p:cNvPr id="173078" name="Рисунок 4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7938" y="3289814"/>
              <a:ext cx="1268078" cy="121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TextBox 60"/>
          <p:cNvSpPr txBox="1"/>
          <p:nvPr/>
        </p:nvSpPr>
        <p:spPr>
          <a:xfrm>
            <a:off x="3384550" y="3300413"/>
            <a:ext cx="14398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Паушальный платеж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48038" y="5805488"/>
            <a:ext cx="14398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</a:rPr>
              <a:t>Оплата продукции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48038" y="4675188"/>
            <a:ext cx="14398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Роялти</a:t>
            </a:r>
          </a:p>
        </p:txBody>
      </p:sp>
      <p:pic>
        <p:nvPicPr>
          <p:cNvPr id="173071" name="Рисунок 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963" y="4021138"/>
            <a:ext cx="9255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" name="Схема 72"/>
          <p:cNvGraphicFramePr/>
          <p:nvPr/>
        </p:nvGraphicFramePr>
        <p:xfrm>
          <a:off x="5652120" y="2276872"/>
          <a:ext cx="3845644" cy="443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4388" y="4365625"/>
            <a:ext cx="9937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Роялти</a:t>
            </a:r>
          </a:p>
        </p:txBody>
      </p:sp>
      <p:pic>
        <p:nvPicPr>
          <p:cNvPr id="173074" name="Рисунок 1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2901950"/>
            <a:ext cx="927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 rot="20845783">
            <a:off x="7324725" y="3190875"/>
            <a:ext cx="137795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Паушальный платеж</a:t>
            </a:r>
          </a:p>
        </p:txBody>
      </p:sp>
      <p:sp>
        <p:nvSpPr>
          <p:cNvPr id="27" name="TextBox 26"/>
          <p:cNvSpPr txBox="1"/>
          <p:nvPr/>
        </p:nvSpPr>
        <p:spPr>
          <a:xfrm rot="1827537">
            <a:off x="6296025" y="3390900"/>
            <a:ext cx="1439863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</a:rPr>
              <a:t>Оплата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Недочеты по форме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268760"/>
            <a:ext cx="7961312" cy="5577011"/>
          </a:xfr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ru-RU" dirty="0" smtClean="0"/>
              <a:t>    </a:t>
            </a:r>
            <a:r>
              <a:rPr lang="ru-RU" sz="2400" dirty="0" smtClean="0"/>
              <a:t>Наиболее типичные недочеты в документах: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/>
              <a:t>просроченная выписка из ЕГРЮЛ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/>
              <a:t>неудовлетворительное подтверждение полномочий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/>
              <a:t>неверное понимание, чьи полномочия нуждаются                         в подтверждении 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/>
              <a:t>указание в проекте соглашения конкретного МИП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/>
              <a:t>неудовлетворительное заверение (Устав)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/>
              <a:t>несоответствие описи представленным документам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ru-RU" sz="2400" b="0" dirty="0" smtClean="0"/>
              <a:t>                                              …</a:t>
            </a:r>
            <a:r>
              <a:rPr lang="ru-RU" sz="2400" dirty="0" smtClean="0"/>
              <a:t>а также в содержании</a:t>
            </a:r>
            <a:r>
              <a:rPr lang="ru-RU" sz="2400" b="0" dirty="0" smtClean="0"/>
              <a:t>: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/>
              <a:t>ошибки в ключевых цифрах проекта (напр., порядок чисел)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2000" b="0" dirty="0" smtClean="0"/>
              <a:t>различные численные значения в разных документах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defRPr/>
            </a:pPr>
            <a:endParaRPr lang="ru-RU" sz="2000" b="0" dirty="0" smtClean="0"/>
          </a:p>
          <a:p>
            <a:pPr marL="533400" indent="-533400" algn="ctr" eaLnBrk="1" hangingPunct="1"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rgbClr val="C00000"/>
                </a:solidFill>
              </a:rPr>
              <a:t>Отсутствие контактной информации затрудняет                  обратную связь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ru-RU" sz="2000" b="0" dirty="0" smtClean="0"/>
          </a:p>
        </p:txBody>
      </p:sp>
      <p:sp>
        <p:nvSpPr>
          <p:cNvPr id="175110" name="TextBox 5"/>
          <p:cNvSpPr txBox="1">
            <a:spLocks noChangeArrowheads="1"/>
          </p:cNvSpPr>
          <p:nvPr/>
        </p:nvSpPr>
        <p:spPr bwMode="auto">
          <a:xfrm>
            <a:off x="1258888" y="5510213"/>
            <a:ext cx="4333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6000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Недочеты по форме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268413"/>
            <a:ext cx="7961312" cy="557688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ru-RU" dirty="0" smtClean="0"/>
              <a:t>    </a:t>
            </a:r>
            <a:r>
              <a:rPr lang="ru-RU" sz="2400" dirty="0" smtClean="0"/>
              <a:t>Что может сказаться в ближайшем будущем: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dirty="0" err="1" smtClean="0"/>
              <a:t>непредоставление</a:t>
            </a:r>
            <a:r>
              <a:rPr lang="ru-RU" sz="2000" b="0" dirty="0" smtClean="0"/>
              <a:t> Инициатором документа об одобрении крупной сделки (</a:t>
            </a:r>
            <a:r>
              <a:rPr lang="ru-RU" sz="1800" b="0" i="1" dirty="0" smtClean="0"/>
              <a:t>порядок принятия такого решения зависит от организационно-правовой формы Инициатора</a:t>
            </a:r>
            <a:r>
              <a:rPr lang="ru-RU" sz="2000" b="0" dirty="0" smtClean="0"/>
              <a:t>)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dirty="0" smtClean="0"/>
              <a:t>формальная проработка соглашения с ФСИ. </a:t>
            </a:r>
            <a:r>
              <a:rPr lang="ru-RU" sz="2000" i="1" dirty="0" smtClean="0"/>
              <a:t>Соглашение заключается </a:t>
            </a:r>
            <a:r>
              <a:rPr lang="ru-RU" sz="2000" i="1" u="sng" dirty="0" smtClean="0"/>
              <a:t>до</a:t>
            </a:r>
            <a:r>
              <a:rPr lang="ru-RU" sz="2000" i="1" dirty="0" smtClean="0"/>
              <a:t> объявления конкурса по отобранным тематикам Инициаторов-победителей!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i="1" dirty="0" smtClean="0"/>
              <a:t>формальная проработка соглашения с МИП.</a:t>
            </a:r>
            <a:r>
              <a:rPr lang="ru-RU" sz="2000" b="0" dirty="0" smtClean="0"/>
              <a:t> </a:t>
            </a:r>
            <a:r>
              <a:rPr lang="ru-RU" sz="2000" i="1" dirty="0" smtClean="0"/>
              <a:t>Контракт с МИП не будет заключен без наличия подписанного соглашения!  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endParaRPr lang="ru-RU" sz="2000" b="0" dirty="0" smtClean="0"/>
          </a:p>
          <a:p>
            <a:pPr marL="533400" indent="-533400" algn="ctr" eaLnBrk="1" hangingPunct="1"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rgbClr val="C00000"/>
                </a:solidFill>
              </a:rPr>
              <a:t>Вопросы дальнейшего заключения контракта на НИОКР     надо предусматривать на стадии подачи заинтересованности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ru-RU" sz="2000" b="0" dirty="0" smtClean="0"/>
          </a:p>
        </p:txBody>
      </p:sp>
      <p:pic>
        <p:nvPicPr>
          <p:cNvPr id="17715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4941888"/>
            <a:ext cx="1116012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Техзадание – основа будущего конкурсного лота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268413"/>
            <a:ext cx="8285162" cy="5576887"/>
          </a:xfrm>
          <a:solidFill>
            <a:schemeClr val="bg1"/>
          </a:solidFill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ru-RU" dirty="0" smtClean="0"/>
              <a:t>    </a:t>
            </a:r>
            <a:r>
              <a:rPr lang="ru-RU" sz="2400" dirty="0" smtClean="0"/>
              <a:t>Типичные недостатки ТЗ: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dirty="0" smtClean="0"/>
              <a:t>некорректное предоставление технических параметров</a:t>
            </a:r>
          </a:p>
          <a:p>
            <a:pPr marL="533400" indent="-533400" eaLnBrk="1" hangingPunct="1"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ru-RU" sz="1800" b="0" i="1" dirty="0" smtClean="0"/>
              <a:t>«изделия должны обладать меньшими габаритными размерами    (нежели аналоги)»</a:t>
            </a:r>
          </a:p>
          <a:p>
            <a:pPr marL="533400" indent="-533400" eaLnBrk="1" hangingPunct="1"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ru-RU" sz="1800" b="0" i="1" dirty="0" smtClean="0"/>
              <a:t>«Основной отличительной характеристикой продукта является уникальный механизм изменения габарита…»</a:t>
            </a:r>
          </a:p>
          <a:p>
            <a:pPr marL="533400" indent="-533400" eaLnBrk="1" hangingPunct="1"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ru-RU" sz="1800" b="0" i="1" dirty="0" smtClean="0"/>
              <a:t>«Основным техническим параметром является возможность проведения цикла технологической операции без участия человека» 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dirty="0" smtClean="0"/>
              <a:t>недостаточно полное указание нормативной базы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dirty="0" smtClean="0"/>
              <a:t>некорректные формулировки цели работы и научно-технических задач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dirty="0" smtClean="0"/>
              <a:t>включение в ТЗ работ, не относящихся к НИОКР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0" i="1" dirty="0" smtClean="0">
                <a:solidFill>
                  <a:srgbClr val="C00000"/>
                </a:solidFill>
              </a:rPr>
              <a:t>        </a:t>
            </a:r>
            <a:r>
              <a:rPr lang="ru-RU" sz="1800" i="1" dirty="0" smtClean="0">
                <a:solidFill>
                  <a:srgbClr val="C00000"/>
                </a:solidFill>
              </a:rPr>
              <a:t>В ТЗ описан тот результат, который Инициатор будет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rgbClr val="C00000"/>
                </a:solidFill>
              </a:rPr>
              <a:t>        принимать от МИП-исполнителя по окончании НИОКР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ru-RU" sz="2000" b="0" dirty="0" smtClean="0"/>
          </a:p>
        </p:txBody>
      </p:sp>
      <p:sp>
        <p:nvSpPr>
          <p:cNvPr id="179204" name="TextBox 3"/>
          <p:cNvSpPr txBox="1">
            <a:spLocks noChangeArrowheads="1"/>
          </p:cNvSpPr>
          <p:nvPr/>
        </p:nvSpPr>
        <p:spPr bwMode="auto">
          <a:xfrm>
            <a:off x="900113" y="5581650"/>
            <a:ext cx="43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6000" dirty="0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aef0e88aef872c8b9a1185404aea93c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80589">
            <a:off x="1555852" y="971971"/>
            <a:ext cx="5180483" cy="7204838"/>
          </a:xfrm>
          <a:prstGeom prst="rect">
            <a:avLst/>
          </a:prstGeom>
        </p:spPr>
      </p:pic>
      <p:sp>
        <p:nvSpPr>
          <p:cNvPr id="181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Техзадание – основа будущего конкурсного лота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2420938"/>
            <a:ext cx="7961312" cy="295275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ru-RU" dirty="0" smtClean="0"/>
              <a:t>        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ru-RU" dirty="0" smtClean="0"/>
              <a:t>            </a:t>
            </a:r>
            <a:r>
              <a:rPr lang="ru-RU" sz="2000" dirty="0" smtClean="0">
                <a:solidFill>
                  <a:schemeClr val="tx1"/>
                </a:solidFill>
              </a:rPr>
              <a:t>Жалоба на положения документации о закупке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…«Заказчик не прилагает протоколы сопряжения с данным интерфейсом. Кроме того, протокол интерфейса </a:t>
            </a:r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ru-RU" sz="1600" i="1" dirty="0" smtClean="0">
                <a:solidFill>
                  <a:schemeClr val="tx1"/>
                </a:solidFill>
              </a:rPr>
              <a:t>21</a:t>
            </a:r>
            <a:r>
              <a:rPr lang="en-US" sz="1600" i="1" dirty="0" smtClean="0">
                <a:solidFill>
                  <a:schemeClr val="tx1"/>
                </a:solidFill>
              </a:rPr>
              <a:t>EGIJD </a:t>
            </a:r>
            <a:r>
              <a:rPr lang="ru-RU" sz="1600" i="1" dirty="0" smtClean="0">
                <a:solidFill>
                  <a:schemeClr val="tx1"/>
                </a:solidFill>
              </a:rPr>
              <a:t>является закрытым, производителем не предоставляется. В нарушение ст. 33 Закона указан один конкретный производитель программного обеспечения.  Необходимо предоставить протокол или исключить требование данного пункта; в любом случае исключить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указание конкретного производителя».</a:t>
            </a:r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ru-RU" sz="2000" dirty="0" smtClean="0"/>
          </a:p>
          <a:p>
            <a:pPr marL="533400" indent="-533400" eaLnBrk="1" hangingPunct="1">
              <a:spcAft>
                <a:spcPct val="20000"/>
              </a:spcAft>
              <a:defRPr/>
            </a:pPr>
            <a:endParaRPr lang="ru-RU" sz="2000" b="0" dirty="0" smtClean="0"/>
          </a:p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ru-RU" sz="2000" b="0" dirty="0" smtClean="0"/>
          </a:p>
        </p:txBody>
      </p:sp>
      <p:sp>
        <p:nvSpPr>
          <p:cNvPr id="6" name="Выноска со стрелкой вверх 5"/>
          <p:cNvSpPr/>
          <p:nvPr/>
        </p:nvSpPr>
        <p:spPr bwMode="auto">
          <a:xfrm>
            <a:off x="1187450" y="5445125"/>
            <a:ext cx="7488238" cy="1296988"/>
          </a:xfrm>
          <a:prstGeom prst="upArrowCallout">
            <a:avLst>
              <a:gd name="adj1" fmla="val 175413"/>
              <a:gd name="adj2" fmla="val 269920"/>
              <a:gd name="adj3" fmla="val 23669"/>
              <a:gd name="adj4" fmla="val 63646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Расплывчатые формулировки,  относительные величины</a:t>
            </a:r>
          </a:p>
        </p:txBody>
      </p:sp>
      <p:sp>
        <p:nvSpPr>
          <p:cNvPr id="8" name="Выноска со стрелкой вниз 7"/>
          <p:cNvSpPr/>
          <p:nvPr/>
        </p:nvSpPr>
        <p:spPr bwMode="auto">
          <a:xfrm>
            <a:off x="1116013" y="1125538"/>
            <a:ext cx="7416800" cy="1223962"/>
          </a:xfrm>
          <a:prstGeom prst="downArrowCallout">
            <a:avLst>
              <a:gd name="adj1" fmla="val 174652"/>
              <a:gd name="adj2" fmla="val 444294"/>
              <a:gd name="adj3" fmla="val 22245"/>
              <a:gd name="adj4" fmla="val 63888"/>
            </a:avLst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/>
                </a:solidFill>
              </a:rPr>
              <a:t>Излишне конкретные формулировки, указание марок и брендов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Информация к оценке</a:t>
            </a:r>
            <a:endParaRPr lang="en-US" altLang="ru-RU" smtClean="0"/>
          </a:p>
        </p:txBody>
      </p:sp>
      <p:sp>
        <p:nvSpPr>
          <p:cNvPr id="183299" name="AutoShape 74"/>
          <p:cNvSpPr>
            <a:spLocks noChangeArrowheads="1"/>
          </p:cNvSpPr>
          <p:nvPr/>
        </p:nvSpPr>
        <p:spPr bwMode="gray">
          <a:xfrm>
            <a:off x="900113" y="1125538"/>
            <a:ext cx="3887787" cy="5616575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 altLang="ru-RU">
              <a:solidFill>
                <a:srgbClr val="30311D"/>
              </a:solidFill>
            </a:endParaRPr>
          </a:p>
        </p:txBody>
      </p:sp>
      <p:sp>
        <p:nvSpPr>
          <p:cNvPr id="183300" name="Text Box 78"/>
          <p:cNvSpPr txBox="1">
            <a:spLocks noChangeArrowheads="1"/>
          </p:cNvSpPr>
          <p:nvPr/>
        </p:nvSpPr>
        <p:spPr bwMode="gray">
          <a:xfrm>
            <a:off x="971550" y="1196975"/>
            <a:ext cx="3744913" cy="42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00"/>
                </a:solidFill>
              </a:rPr>
              <a:t> </a:t>
            </a:r>
            <a:r>
              <a:rPr lang="ru-RU" altLang="ru-RU" sz="1600">
                <a:solidFill>
                  <a:srgbClr val="1F4E6C"/>
                </a:solidFill>
              </a:rPr>
              <a:t>научная новизна разработки, преимущества по сравнению с имеющимися научными решениями</a:t>
            </a:r>
          </a:p>
          <a:p>
            <a:pPr eaLnBrk="1" hangingPunct="1">
              <a:buClr>
                <a:srgbClr val="4A9ACC"/>
              </a:buClr>
            </a:pPr>
            <a:endParaRPr lang="ru-RU" altLang="ru-RU" sz="1600">
              <a:solidFill>
                <a:srgbClr val="1F4E6C"/>
              </a:solidFill>
            </a:endParaRP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1F4E6C"/>
                </a:solidFill>
              </a:rPr>
              <a:t> наличие и использование интеллектуальной собственности</a:t>
            </a: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1F4E6C"/>
              </a:solidFill>
            </a:endParaRP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1F4E6C"/>
                </a:solidFill>
              </a:rPr>
              <a:t> обоснование необходимости проведения НИОКР</a:t>
            </a: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1F4E6C"/>
              </a:solidFill>
            </a:endParaRP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1F4E6C"/>
                </a:solidFill>
              </a:rPr>
              <a:t> обоснованность технических характеристик новой продукции и их сравнение с мировыми аналогами</a:t>
            </a:r>
          </a:p>
          <a:p>
            <a:pPr eaLnBrk="1" hangingPunct="1">
              <a:buClr>
                <a:srgbClr val="4A9ACC"/>
              </a:buClr>
            </a:pPr>
            <a:endParaRPr lang="ru-RU" altLang="ru-RU" sz="1600">
              <a:solidFill>
                <a:srgbClr val="1F4E6C"/>
              </a:solidFill>
            </a:endParaRP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1F4E6C"/>
                </a:solidFill>
              </a:rPr>
              <a:t> наличие и уровень научно –технического задела по проекту</a:t>
            </a:r>
          </a:p>
          <a:p>
            <a:endParaRPr lang="en-US" altLang="ru-RU" sz="1600">
              <a:solidFill>
                <a:srgbClr val="1F4E6C"/>
              </a:solidFill>
            </a:endParaRPr>
          </a:p>
        </p:txBody>
      </p:sp>
      <p:sp>
        <p:nvSpPr>
          <p:cNvPr id="183301" name="AutoShape 80"/>
          <p:cNvSpPr>
            <a:spLocks noChangeArrowheads="1"/>
          </p:cNvSpPr>
          <p:nvPr/>
        </p:nvSpPr>
        <p:spPr bwMode="gray">
          <a:xfrm>
            <a:off x="5003800" y="1052513"/>
            <a:ext cx="4032250" cy="5689600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FFFFFF"/>
              </a:gs>
              <a:gs pos="100000">
                <a:srgbClr val="D8F4BE"/>
              </a:gs>
            </a:gsLst>
            <a:lin ang="2700000" scaled="1"/>
          </a:gradFill>
          <a:ln w="50800">
            <a:solidFill>
              <a:srgbClr val="44988C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 altLang="ru-RU">
              <a:solidFill>
                <a:srgbClr val="30311D"/>
              </a:solidFill>
            </a:endParaRPr>
          </a:p>
        </p:txBody>
      </p:sp>
      <p:sp>
        <p:nvSpPr>
          <p:cNvPr id="183302" name="Text Box 81"/>
          <p:cNvSpPr txBox="1">
            <a:spLocks noChangeArrowheads="1"/>
          </p:cNvSpPr>
          <p:nvPr/>
        </p:nvSpPr>
        <p:spPr bwMode="gray">
          <a:xfrm>
            <a:off x="5076825" y="1196975"/>
            <a:ext cx="4067175" cy="543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30311D"/>
                </a:solidFill>
              </a:rPr>
              <a:t> </a:t>
            </a:r>
            <a:r>
              <a:rPr lang="ru-RU" altLang="ru-RU" sz="1600">
                <a:solidFill>
                  <a:srgbClr val="006666"/>
                </a:solidFill>
              </a:rPr>
              <a:t>емкость рынка сбыта,  правильность оценки потенциальных потребителей и конкурентов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 преимущества предлагаемого продукта для потребителей  по сравнению с существующими аналогами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 бизнес-стратегия по выпуску продукции и ее продвижению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 наличие ресурсов для коммерциализации результатов НИОКР и обоснование их достаточности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 повышение экспортных возможностей Инициатора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 наличие и опыт специалистов  по использованию разработок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результаты коммерциализации НИОКР</a:t>
            </a:r>
            <a:endParaRPr lang="en-US" altLang="ru-RU" sz="1600">
              <a:solidFill>
                <a:srgbClr val="006666"/>
              </a:solidFill>
            </a:endParaRPr>
          </a:p>
          <a:p>
            <a:pPr>
              <a:buFont typeface="Arial" charset="0"/>
              <a:buChar char="•"/>
            </a:pPr>
            <a:endParaRPr lang="en-US" altLang="ru-RU" sz="1600">
              <a:solidFill>
                <a:srgbClr val="006666"/>
              </a:solidFill>
            </a:endParaRPr>
          </a:p>
        </p:txBody>
      </p:sp>
      <p:grpSp>
        <p:nvGrpSpPr>
          <p:cNvPr id="183303" name="Group 82"/>
          <p:cNvGrpSpPr>
            <a:grpSpLocks/>
          </p:cNvGrpSpPr>
          <p:nvPr/>
        </p:nvGrpSpPr>
        <p:grpSpPr bwMode="auto">
          <a:xfrm>
            <a:off x="4787900" y="620713"/>
            <a:ext cx="504825" cy="1223962"/>
            <a:chOff x="2880" y="1344"/>
            <a:chExt cx="498" cy="1245"/>
          </a:xfrm>
        </p:grpSpPr>
        <p:sp>
          <p:nvSpPr>
            <p:cNvPr id="183306" name="Freeform 83"/>
            <p:cNvSpPr>
              <a:spLocks/>
            </p:cNvSpPr>
            <p:nvPr/>
          </p:nvSpPr>
          <p:spPr bwMode="gray">
            <a:xfrm>
              <a:off x="3001" y="1344"/>
              <a:ext cx="233" cy="254"/>
            </a:xfrm>
            <a:custGeom>
              <a:avLst/>
              <a:gdLst>
                <a:gd name="T0" fmla="*/ 116 w 267"/>
                <a:gd name="T1" fmla="*/ 0 h 292"/>
                <a:gd name="T2" fmla="*/ 140 w 267"/>
                <a:gd name="T3" fmla="*/ 3 h 292"/>
                <a:gd name="T4" fmla="*/ 162 w 267"/>
                <a:gd name="T5" fmla="*/ 10 h 292"/>
                <a:gd name="T6" fmla="*/ 182 w 267"/>
                <a:gd name="T7" fmla="*/ 22 h 292"/>
                <a:gd name="T8" fmla="*/ 199 w 267"/>
                <a:gd name="T9" fmla="*/ 37 h 292"/>
                <a:gd name="T10" fmla="*/ 214 w 267"/>
                <a:gd name="T11" fmla="*/ 56 h 292"/>
                <a:gd name="T12" fmla="*/ 224 w 267"/>
                <a:gd name="T13" fmla="*/ 77 h 292"/>
                <a:gd name="T14" fmla="*/ 231 w 267"/>
                <a:gd name="T15" fmla="*/ 101 h 292"/>
                <a:gd name="T16" fmla="*/ 233 w 267"/>
                <a:gd name="T17" fmla="*/ 127 h 292"/>
                <a:gd name="T18" fmla="*/ 231 w 267"/>
                <a:gd name="T19" fmla="*/ 152 h 292"/>
                <a:gd name="T20" fmla="*/ 224 w 267"/>
                <a:gd name="T21" fmla="*/ 177 h 292"/>
                <a:gd name="T22" fmla="*/ 214 w 267"/>
                <a:gd name="T23" fmla="*/ 197 h 292"/>
                <a:gd name="T24" fmla="*/ 199 w 267"/>
                <a:gd name="T25" fmla="*/ 217 h 292"/>
                <a:gd name="T26" fmla="*/ 182 w 267"/>
                <a:gd name="T27" fmla="*/ 232 h 292"/>
                <a:gd name="T28" fmla="*/ 162 w 267"/>
                <a:gd name="T29" fmla="*/ 244 h 292"/>
                <a:gd name="T30" fmla="*/ 140 w 267"/>
                <a:gd name="T31" fmla="*/ 251 h 292"/>
                <a:gd name="T32" fmla="*/ 116 w 267"/>
                <a:gd name="T33" fmla="*/ 254 h 292"/>
                <a:gd name="T34" fmla="*/ 90 w 267"/>
                <a:gd name="T35" fmla="*/ 251 h 292"/>
                <a:gd name="T36" fmla="*/ 65 w 267"/>
                <a:gd name="T37" fmla="*/ 241 h 292"/>
                <a:gd name="T38" fmla="*/ 45 w 267"/>
                <a:gd name="T39" fmla="*/ 226 h 292"/>
                <a:gd name="T40" fmla="*/ 25 w 267"/>
                <a:gd name="T41" fmla="*/ 206 h 292"/>
                <a:gd name="T42" fmla="*/ 11 w 267"/>
                <a:gd name="T43" fmla="*/ 183 h 292"/>
                <a:gd name="T44" fmla="*/ 3 w 267"/>
                <a:gd name="T45" fmla="*/ 155 h 292"/>
                <a:gd name="T46" fmla="*/ 0 w 267"/>
                <a:gd name="T47" fmla="*/ 127 h 292"/>
                <a:gd name="T48" fmla="*/ 3 w 267"/>
                <a:gd name="T49" fmla="*/ 98 h 292"/>
                <a:gd name="T50" fmla="*/ 11 w 267"/>
                <a:gd name="T51" fmla="*/ 70 h 292"/>
                <a:gd name="T52" fmla="*/ 25 w 267"/>
                <a:gd name="T53" fmla="*/ 47 h 292"/>
                <a:gd name="T54" fmla="*/ 45 w 267"/>
                <a:gd name="T55" fmla="*/ 28 h 292"/>
                <a:gd name="T56" fmla="*/ 65 w 267"/>
                <a:gd name="T57" fmla="*/ 12 h 292"/>
                <a:gd name="T58" fmla="*/ 90 w 267"/>
                <a:gd name="T59" fmla="*/ 3 h 292"/>
                <a:gd name="T60" fmla="*/ 116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4988C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07" name="Freeform 84"/>
            <p:cNvSpPr>
              <a:spLocks/>
            </p:cNvSpPr>
            <p:nvPr/>
          </p:nvSpPr>
          <p:spPr bwMode="gray">
            <a:xfrm>
              <a:off x="2880" y="1625"/>
              <a:ext cx="498" cy="964"/>
            </a:xfrm>
            <a:custGeom>
              <a:avLst/>
              <a:gdLst>
                <a:gd name="T0" fmla="*/ 63 w 573"/>
                <a:gd name="T1" fmla="*/ 4 h 1111"/>
                <a:gd name="T2" fmla="*/ 26 w 573"/>
                <a:gd name="T3" fmla="*/ 28 h 1111"/>
                <a:gd name="T4" fmla="*/ 3 w 573"/>
                <a:gd name="T5" fmla="*/ 65 h 1111"/>
                <a:gd name="T6" fmla="*/ 0 w 573"/>
                <a:gd name="T7" fmla="*/ 442 h 1111"/>
                <a:gd name="T8" fmla="*/ 1 w 573"/>
                <a:gd name="T9" fmla="*/ 448 h 1111"/>
                <a:gd name="T10" fmla="*/ 8 w 573"/>
                <a:gd name="T11" fmla="*/ 462 h 1111"/>
                <a:gd name="T12" fmla="*/ 23 w 573"/>
                <a:gd name="T13" fmla="*/ 477 h 1111"/>
                <a:gd name="T14" fmla="*/ 49 w 573"/>
                <a:gd name="T15" fmla="*/ 483 h 1111"/>
                <a:gd name="T16" fmla="*/ 73 w 573"/>
                <a:gd name="T17" fmla="*/ 478 h 1111"/>
                <a:gd name="T18" fmla="*/ 87 w 573"/>
                <a:gd name="T19" fmla="*/ 463 h 1111"/>
                <a:gd name="T20" fmla="*/ 92 w 573"/>
                <a:gd name="T21" fmla="*/ 448 h 1111"/>
                <a:gd name="T22" fmla="*/ 94 w 573"/>
                <a:gd name="T23" fmla="*/ 436 h 1111"/>
                <a:gd name="T24" fmla="*/ 94 w 573"/>
                <a:gd name="T25" fmla="*/ 144 h 1111"/>
                <a:gd name="T26" fmla="*/ 117 w 573"/>
                <a:gd name="T27" fmla="*/ 925 h 1111"/>
                <a:gd name="T28" fmla="*/ 120 w 573"/>
                <a:gd name="T29" fmla="*/ 931 h 1111"/>
                <a:gd name="T30" fmla="*/ 131 w 573"/>
                <a:gd name="T31" fmla="*/ 945 h 1111"/>
                <a:gd name="T32" fmla="*/ 151 w 573"/>
                <a:gd name="T33" fmla="*/ 959 h 1111"/>
                <a:gd name="T34" fmla="*/ 173 w 573"/>
                <a:gd name="T35" fmla="*/ 964 h 1111"/>
                <a:gd name="T36" fmla="*/ 197 w 573"/>
                <a:gd name="T37" fmla="*/ 963 h 1111"/>
                <a:gd name="T38" fmla="*/ 222 w 573"/>
                <a:gd name="T39" fmla="*/ 952 h 1111"/>
                <a:gd name="T40" fmla="*/ 236 w 573"/>
                <a:gd name="T41" fmla="*/ 937 h 1111"/>
                <a:gd name="T42" fmla="*/ 242 w 573"/>
                <a:gd name="T43" fmla="*/ 927 h 1111"/>
                <a:gd name="T44" fmla="*/ 242 w 573"/>
                <a:gd name="T45" fmla="*/ 433 h 1111"/>
                <a:gd name="T46" fmla="*/ 262 w 573"/>
                <a:gd name="T47" fmla="*/ 436 h 1111"/>
                <a:gd name="T48" fmla="*/ 262 w 573"/>
                <a:gd name="T49" fmla="*/ 463 h 1111"/>
                <a:gd name="T50" fmla="*/ 264 w 573"/>
                <a:gd name="T51" fmla="*/ 512 h 1111"/>
                <a:gd name="T52" fmla="*/ 264 w 573"/>
                <a:gd name="T53" fmla="*/ 576 h 1111"/>
                <a:gd name="T54" fmla="*/ 264 w 573"/>
                <a:gd name="T55" fmla="*/ 651 h 1111"/>
                <a:gd name="T56" fmla="*/ 264 w 573"/>
                <a:gd name="T57" fmla="*/ 727 h 1111"/>
                <a:gd name="T58" fmla="*/ 265 w 573"/>
                <a:gd name="T59" fmla="*/ 803 h 1111"/>
                <a:gd name="T60" fmla="*/ 265 w 573"/>
                <a:gd name="T61" fmla="*/ 871 h 1111"/>
                <a:gd name="T62" fmla="*/ 265 w 573"/>
                <a:gd name="T63" fmla="*/ 925 h 1111"/>
                <a:gd name="T64" fmla="*/ 266 w 573"/>
                <a:gd name="T65" fmla="*/ 931 h 1111"/>
                <a:gd name="T66" fmla="*/ 274 w 573"/>
                <a:gd name="T67" fmla="*/ 944 h 1111"/>
                <a:gd name="T68" fmla="*/ 291 w 573"/>
                <a:gd name="T69" fmla="*/ 957 h 1111"/>
                <a:gd name="T70" fmla="*/ 323 w 573"/>
                <a:gd name="T71" fmla="*/ 964 h 1111"/>
                <a:gd name="T72" fmla="*/ 355 w 573"/>
                <a:gd name="T73" fmla="*/ 957 h 1111"/>
                <a:gd name="T74" fmla="*/ 373 w 573"/>
                <a:gd name="T75" fmla="*/ 945 h 1111"/>
                <a:gd name="T76" fmla="*/ 380 w 573"/>
                <a:gd name="T77" fmla="*/ 931 h 1111"/>
                <a:gd name="T78" fmla="*/ 381 w 573"/>
                <a:gd name="T79" fmla="*/ 926 h 1111"/>
                <a:gd name="T80" fmla="*/ 405 w 573"/>
                <a:gd name="T81" fmla="*/ 144 h 1111"/>
                <a:gd name="T82" fmla="*/ 407 w 573"/>
                <a:gd name="T83" fmla="*/ 436 h 1111"/>
                <a:gd name="T84" fmla="*/ 410 w 573"/>
                <a:gd name="T85" fmla="*/ 449 h 1111"/>
                <a:gd name="T86" fmla="*/ 420 w 573"/>
                <a:gd name="T87" fmla="*/ 466 h 1111"/>
                <a:gd name="T88" fmla="*/ 439 w 573"/>
                <a:gd name="T89" fmla="*/ 478 h 1111"/>
                <a:gd name="T90" fmla="*/ 466 w 573"/>
                <a:gd name="T91" fmla="*/ 478 h 1111"/>
                <a:gd name="T92" fmla="*/ 484 w 573"/>
                <a:gd name="T93" fmla="*/ 466 h 1111"/>
                <a:gd name="T94" fmla="*/ 495 w 573"/>
                <a:gd name="T95" fmla="*/ 449 h 1111"/>
                <a:gd name="T96" fmla="*/ 498 w 573"/>
                <a:gd name="T97" fmla="*/ 441 h 1111"/>
                <a:gd name="T98" fmla="*/ 497 w 573"/>
                <a:gd name="T99" fmla="*/ 59 h 1111"/>
                <a:gd name="T100" fmla="*/ 475 w 573"/>
                <a:gd name="T101" fmla="*/ 24 h 1111"/>
                <a:gd name="T102" fmla="*/ 440 w 573"/>
                <a:gd name="T103" fmla="*/ 3 h 1111"/>
                <a:gd name="T104" fmla="*/ 82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4988C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4355976" y="620688"/>
            <a:ext cx="504056" cy="1224136"/>
            <a:chOff x="2304" y="1344"/>
            <a:chExt cx="498" cy="1245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90572" name="Freeform 76"/>
            <p:cNvSpPr>
              <a:spLocks/>
            </p:cNvSpPr>
            <p:nvPr/>
          </p:nvSpPr>
          <p:spPr bwMode="gray">
            <a:xfrm>
              <a:off x="2425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099E2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+mn-lt"/>
              </a:endParaRPr>
            </a:p>
          </p:txBody>
        </p:sp>
        <p:sp>
          <p:nvSpPr>
            <p:cNvPr id="490573" name="Freeform 77"/>
            <p:cNvSpPr>
              <a:spLocks/>
            </p:cNvSpPr>
            <p:nvPr/>
          </p:nvSpPr>
          <p:spPr bwMode="gray">
            <a:xfrm>
              <a:off x="2304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099E2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+mn-lt"/>
              </a:endParaRPr>
            </a:p>
          </p:txBody>
        </p:sp>
      </p:grpSp>
      <p:pic>
        <p:nvPicPr>
          <p:cNvPr id="183305" name="Picture 1027" descr="http://ruitc.ru/bitrix/templates/ruitc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7796212" cy="5445125"/>
          </a:xfrm>
        </p:spPr>
        <p:txBody>
          <a:bodyPr/>
          <a:lstStyle/>
          <a:p>
            <a:pPr algn="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400" u="sng" dirty="0" smtClean="0"/>
              <a:t>Академический подход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ru-RU" sz="2400" b="0" dirty="0" smtClean="0"/>
              <a:t>обоснованы не известные ранее решения поставленных задач 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ru-RU" sz="2400" b="0" dirty="0" smtClean="0"/>
              <a:t>разработаны новые принципы решения задач, представлены новые методики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ru-RU" sz="2400" b="0" dirty="0" smtClean="0"/>
              <a:t>исследованы новые явления</a:t>
            </a:r>
          </a:p>
          <a:p>
            <a:pPr algn="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800" b="0" i="1" dirty="0" smtClean="0"/>
              <a:t>Новизна научного положения должна быть                                 теоретически обоснована, а также подтверждена                   практически и экспериментально</a:t>
            </a:r>
          </a:p>
          <a:p>
            <a:pPr algn="r" eaLnBrk="1" hangingPunct="1">
              <a:buClr>
                <a:srgbClr val="4A9ACC"/>
              </a:buClr>
              <a:buFont typeface="Wingdings" pitchFamily="2" charset="2"/>
              <a:buNone/>
              <a:defRPr/>
            </a:pPr>
            <a:r>
              <a:rPr lang="ru-RU" sz="2400" u="sng" dirty="0" smtClean="0">
                <a:solidFill>
                  <a:srgbClr val="428BB9">
                    <a:lumMod val="75000"/>
                  </a:srgbClr>
                </a:solidFill>
              </a:rPr>
              <a:t>Патентный подход</a:t>
            </a:r>
          </a:p>
          <a:p>
            <a:pPr algn="r" eaLnBrk="1" hangingPunct="1">
              <a:buClr>
                <a:srgbClr val="4A9ACC"/>
              </a:buClr>
              <a:buFont typeface="Wingdings" pitchFamily="2" charset="2"/>
              <a:buNone/>
              <a:defRPr/>
            </a:pPr>
            <a:r>
              <a:rPr lang="ru-RU" sz="2400" b="0" dirty="0" smtClean="0">
                <a:solidFill>
                  <a:srgbClr val="428BB9">
                    <a:lumMod val="75000"/>
                  </a:srgbClr>
                </a:solidFill>
              </a:rPr>
              <a:t>РИД является новым, если  его суть не известна из уровня техники </a:t>
            </a:r>
            <a:r>
              <a:rPr lang="ru-RU" sz="2400" dirty="0" smtClean="0">
                <a:solidFill>
                  <a:srgbClr val="428BB9">
                    <a:lumMod val="75000"/>
                  </a:srgbClr>
                </a:solidFill>
              </a:rPr>
              <a:t>*</a:t>
            </a:r>
          </a:p>
          <a:p>
            <a:pPr algn="r" eaLnBrk="1" hangingPunct="1">
              <a:buClr>
                <a:srgbClr val="4A9ACC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428BB9">
                    <a:lumMod val="75000"/>
                  </a:srgbClr>
                </a:solidFill>
              </a:rPr>
              <a:t>* </a:t>
            </a:r>
            <a:r>
              <a:rPr lang="ru-RU" sz="1800" b="0" i="1" dirty="0" smtClean="0">
                <a:solidFill>
                  <a:srgbClr val="428BB9">
                    <a:lumMod val="75000"/>
                  </a:srgbClr>
                </a:solidFill>
              </a:rPr>
              <a:t>Уровень техники включает любые сведения, ставшие общедоступными до даты приоритета </a:t>
            </a:r>
          </a:p>
          <a:p>
            <a:pPr algn="r" eaLnBrk="1" hangingPunct="1">
              <a:buClr>
                <a:srgbClr val="4A9ACC"/>
              </a:buClr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428BB9">
                  <a:lumMod val="75000"/>
                </a:srgbClr>
              </a:solidFill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1800" b="0" i="1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800" b="0" i="1" dirty="0" smtClean="0"/>
              <a:t> </a:t>
            </a:r>
            <a:endParaRPr lang="en-US" sz="1800" b="0" i="1" dirty="0"/>
          </a:p>
        </p:txBody>
      </p:sp>
      <p:sp>
        <p:nvSpPr>
          <p:cNvPr id="18534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Научная новизна </a:t>
            </a:r>
            <a:endParaRPr lang="en-US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625600"/>
            <a:ext cx="7958138" cy="1011238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Программа «Кооперация» -</a:t>
            </a:r>
            <a:br>
              <a:rPr lang="ru-RU" altLang="ru-RU" sz="3600" smtClean="0"/>
            </a:br>
            <a:r>
              <a:rPr lang="ru-RU" altLang="ru-RU" sz="3600" smtClean="0"/>
              <a:t>что это такое?</a:t>
            </a:r>
            <a:br>
              <a:rPr lang="ru-RU" altLang="ru-RU" sz="3600" smtClean="0"/>
            </a:br>
            <a:endParaRPr lang="en-US" altLang="ru-RU" sz="3600" smtClean="0"/>
          </a:p>
        </p:txBody>
      </p:sp>
      <p:pic>
        <p:nvPicPr>
          <p:cNvPr id="138243" name="Picture 4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172200"/>
            <a:ext cx="2038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8244" name="Группа 29"/>
          <p:cNvGrpSpPr>
            <a:grpSpLocks/>
          </p:cNvGrpSpPr>
          <p:nvPr/>
        </p:nvGrpSpPr>
        <p:grpSpPr bwMode="auto">
          <a:xfrm>
            <a:off x="3276600" y="2133600"/>
            <a:ext cx="5111750" cy="4032250"/>
            <a:chOff x="1295400" y="1143000"/>
            <a:chExt cx="6324600" cy="5105400"/>
          </a:xfrm>
        </p:grpSpPr>
        <p:pic>
          <p:nvPicPr>
            <p:cNvPr id="138245" name="Picture 42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4495800"/>
              <a:ext cx="1620838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46" name="Picture 44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3850" y="3867150"/>
              <a:ext cx="12763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47" name="Picture 4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2133600"/>
              <a:ext cx="7048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48" name="Rectangle 46"/>
            <p:cNvSpPr>
              <a:spLocks noChangeArrowheads="1"/>
            </p:cNvSpPr>
            <p:nvPr/>
          </p:nvSpPr>
          <p:spPr bwMode="gray">
            <a:xfrm rot="-7829975">
              <a:off x="4997450" y="3798888"/>
              <a:ext cx="1103313" cy="21748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C9C9C9"/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8249" name="Rectangle 47"/>
            <p:cNvSpPr>
              <a:spLocks noChangeArrowheads="1"/>
            </p:cNvSpPr>
            <p:nvPr/>
          </p:nvSpPr>
          <p:spPr bwMode="gray">
            <a:xfrm rot="-743917">
              <a:off x="2743200" y="3276600"/>
              <a:ext cx="1146175" cy="19843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CCCCCC"/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8250" name="Rectangle 48"/>
            <p:cNvSpPr>
              <a:spLocks noChangeArrowheads="1"/>
            </p:cNvSpPr>
            <p:nvPr/>
          </p:nvSpPr>
          <p:spPr bwMode="gray">
            <a:xfrm rot="-3205350">
              <a:off x="5066507" y="2172493"/>
              <a:ext cx="685800" cy="15081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DFDFDF"/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grpSp>
          <p:nvGrpSpPr>
            <p:cNvPr id="138251" name="Group 50"/>
            <p:cNvGrpSpPr>
              <a:grpSpLocks/>
            </p:cNvGrpSpPr>
            <p:nvPr/>
          </p:nvGrpSpPr>
          <p:grpSpPr bwMode="auto">
            <a:xfrm>
              <a:off x="3810000" y="2057400"/>
              <a:ext cx="1828800" cy="1828800"/>
              <a:chOff x="2016" y="1920"/>
              <a:chExt cx="1680" cy="1680"/>
            </a:xfrm>
          </p:grpSpPr>
          <p:sp>
            <p:nvSpPr>
              <p:cNvPr id="483379" name="Oval 5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8262" name="Freeform 5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8252" name="Group 55"/>
            <p:cNvGrpSpPr>
              <a:grpSpLocks/>
            </p:cNvGrpSpPr>
            <p:nvPr/>
          </p:nvGrpSpPr>
          <p:grpSpPr bwMode="auto">
            <a:xfrm>
              <a:off x="5334000" y="1143000"/>
              <a:ext cx="990600" cy="990600"/>
              <a:chOff x="2016" y="1920"/>
              <a:chExt cx="1680" cy="1680"/>
            </a:xfrm>
          </p:grpSpPr>
          <p:sp>
            <p:nvSpPr>
              <p:cNvPr id="483384" name="Oval 5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79" cy="1681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8260" name="Freeform 5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8253" name="Group 60"/>
            <p:cNvGrpSpPr>
              <a:grpSpLocks/>
            </p:cNvGrpSpPr>
            <p:nvPr/>
          </p:nvGrpSpPr>
          <p:grpSpPr bwMode="auto">
            <a:xfrm>
              <a:off x="1295400" y="2438400"/>
              <a:ext cx="1981200" cy="2057400"/>
              <a:chOff x="2016" y="1920"/>
              <a:chExt cx="1680" cy="1680"/>
            </a:xfrm>
          </p:grpSpPr>
          <p:sp>
            <p:nvSpPr>
              <p:cNvPr id="483389" name="Oval 61"/>
              <p:cNvSpPr>
                <a:spLocks noChangeArrowheads="1"/>
              </p:cNvSpPr>
              <p:nvPr/>
            </p:nvSpPr>
            <p:spPr bwMode="gray">
              <a:xfrm>
                <a:off x="2016" y="1918"/>
                <a:ext cx="1682" cy="1682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8258" name="Freeform 6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8254" name="Group 65"/>
            <p:cNvGrpSpPr>
              <a:grpSpLocks/>
            </p:cNvGrpSpPr>
            <p:nvPr/>
          </p:nvGrpSpPr>
          <p:grpSpPr bwMode="auto">
            <a:xfrm>
              <a:off x="5334000" y="3962400"/>
              <a:ext cx="2286000" cy="2286000"/>
              <a:chOff x="2016" y="1920"/>
              <a:chExt cx="1680" cy="1680"/>
            </a:xfrm>
          </p:grpSpPr>
          <p:sp>
            <p:nvSpPr>
              <p:cNvPr id="483394" name="Oval 6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83395" name="Freeform 67"/>
              <p:cNvSpPr>
                <a:spLocks/>
              </p:cNvSpPr>
              <p:nvPr/>
            </p:nvSpPr>
            <p:spPr bwMode="gray">
              <a:xfrm>
                <a:off x="2208" y="1950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7796212" cy="54451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defRPr/>
            </a:pPr>
            <a:endParaRPr lang="ru-RU" sz="2400" b="0" dirty="0" smtClean="0"/>
          </a:p>
          <a:p>
            <a:pPr algn="ct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800" b="0" u="sng" dirty="0" smtClean="0"/>
              <a:t>Оптимальные варианты интерпретации новизны</a:t>
            </a:r>
            <a:r>
              <a:rPr lang="ru-RU" sz="2800" b="0" dirty="0" smtClean="0"/>
              <a:t>: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400" b="0" dirty="0" smtClean="0"/>
          </a:p>
          <a:p>
            <a:pPr eaLnBrk="1" hangingPunct="1">
              <a:buClr>
                <a:schemeClr val="accent2"/>
              </a:buClr>
              <a:defRPr/>
            </a:pPr>
            <a:r>
              <a:rPr lang="ru-RU" sz="2400" b="0" dirty="0" smtClean="0"/>
              <a:t>описание функционала разработки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ru-RU" sz="2400" b="0" dirty="0" smtClean="0"/>
              <a:t>описание новизны подходов к проблеме 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ru-RU" sz="2400" b="0" dirty="0" smtClean="0"/>
              <a:t>разработка новых методик решения проблем</a:t>
            </a:r>
          </a:p>
          <a:p>
            <a:pPr eaLnBrk="1" hangingPunct="1">
              <a:buClr>
                <a:schemeClr val="accent2"/>
              </a:buClr>
              <a:defRPr/>
            </a:pPr>
            <a:endParaRPr lang="ru-RU" sz="2400" b="0" dirty="0" smtClean="0"/>
          </a:p>
          <a:p>
            <a:pPr eaLnBrk="1" hangingPunct="1">
              <a:buClr>
                <a:schemeClr val="accent2"/>
              </a:buClr>
              <a:defRPr/>
            </a:pPr>
            <a:endParaRPr lang="ru-RU" sz="2400" b="0" dirty="0" smtClean="0"/>
          </a:p>
          <a:p>
            <a:pPr algn="ct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Особенность проектов в сфере ИТ – ограниченность применения традиционного понимания научной новизны</a:t>
            </a:r>
          </a:p>
          <a:p>
            <a:pPr eaLnBrk="1" hangingPunct="1">
              <a:buClr>
                <a:schemeClr val="accent2"/>
              </a:buClr>
              <a:defRPr/>
            </a:pPr>
            <a:endParaRPr lang="ru-RU" sz="2400" b="0" dirty="0" smtClean="0"/>
          </a:p>
          <a:p>
            <a:pPr algn="r" eaLnBrk="1" hangingPunct="1">
              <a:buClr>
                <a:srgbClr val="4A9ACC"/>
              </a:buClr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428BB9">
                  <a:lumMod val="75000"/>
                </a:srgbClr>
              </a:solidFill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1800" b="0" i="1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800" b="0" i="1" dirty="0" smtClean="0"/>
              <a:t> </a:t>
            </a:r>
            <a:endParaRPr lang="en-US" sz="1800" b="0" i="1" dirty="0"/>
          </a:p>
        </p:txBody>
      </p:sp>
      <p:sp>
        <p:nvSpPr>
          <p:cNvPr id="18637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Научная новизна (ИТ) </a:t>
            </a:r>
            <a:endParaRPr lang="en-US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243887" cy="54451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defRPr/>
            </a:pPr>
            <a:endParaRPr lang="ru-RU" sz="2400" b="0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400" b="0" i="1" dirty="0" smtClean="0">
                <a:solidFill>
                  <a:srgbClr val="C00000"/>
                </a:solidFill>
              </a:rPr>
              <a:t>«…в результате разработки должна быть создана и испытана система беспроводной автоматической регистрации, анализа и долгосрочного хранения ряда технологических параметров»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400" b="0" i="1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400" b="0" i="1" dirty="0" smtClean="0">
                <a:solidFill>
                  <a:srgbClr val="C00000"/>
                </a:solidFill>
              </a:rPr>
              <a:t>«Кардинальное снижение воздействия на окружающую природную среду чрезвычайно «грязного» производства ******,  за счет максимального извлечения </a:t>
            </a:r>
            <a:r>
              <a:rPr lang="ru-RU" sz="2400" b="0" i="1" dirty="0" err="1" smtClean="0">
                <a:solidFill>
                  <a:srgbClr val="C00000"/>
                </a:solidFill>
              </a:rPr>
              <a:t>высокоопасного</a:t>
            </a:r>
            <a:r>
              <a:rPr lang="ru-RU" sz="2400" b="0" i="1" dirty="0" smtClean="0">
                <a:solidFill>
                  <a:srgbClr val="C00000"/>
                </a:solidFill>
              </a:rPr>
              <a:t> для природной среды </a:t>
            </a:r>
            <a:r>
              <a:rPr lang="en-US" sz="2400" b="0" i="1" dirty="0" smtClean="0">
                <a:solidFill>
                  <a:srgbClr val="C00000"/>
                </a:solidFill>
              </a:rPr>
              <a:t>&lt;</a:t>
            </a:r>
            <a:r>
              <a:rPr lang="ru-RU" sz="2400" b="0" i="1" dirty="0" smtClean="0">
                <a:solidFill>
                  <a:srgbClr val="C00000"/>
                </a:solidFill>
              </a:rPr>
              <a:t>отхода</a:t>
            </a:r>
            <a:r>
              <a:rPr lang="en-US" sz="2400" b="0" i="1" dirty="0" smtClean="0">
                <a:solidFill>
                  <a:srgbClr val="C00000"/>
                </a:solidFill>
              </a:rPr>
              <a:t>&gt;</a:t>
            </a:r>
            <a:r>
              <a:rPr lang="ru-RU" sz="2400" b="0" i="1" dirty="0" smtClean="0">
                <a:solidFill>
                  <a:srgbClr val="C00000"/>
                </a:solidFill>
              </a:rPr>
              <a:t>, и последующая переработка его в востребованный в отечественной промышленности и за рубежом товарный продукт»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1800" b="0" i="1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800" b="0" i="1" dirty="0" smtClean="0"/>
              <a:t> </a:t>
            </a:r>
            <a:endParaRPr lang="en-US" sz="1800" b="0" i="1" dirty="0"/>
          </a:p>
        </p:txBody>
      </p:sp>
      <p:sp>
        <p:nvSpPr>
          <p:cNvPr id="18739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Научная новизна </a:t>
            </a:r>
            <a:r>
              <a:rPr lang="ru-RU" altLang="ru-RU" sz="3200" b="0" smtClean="0"/>
              <a:t>(примеры) </a:t>
            </a:r>
            <a:endParaRPr lang="en-US" altLang="ru-RU" sz="32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243887" cy="54451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defRPr/>
            </a:pPr>
            <a:endParaRPr lang="ru-RU" sz="24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rgbClr val="006600"/>
                </a:solidFill>
              </a:rPr>
              <a:t>Научная новизна предлагаемых в проекте решений заключается в: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0" i="1" dirty="0" smtClean="0">
              <a:solidFill>
                <a:srgbClr val="006600"/>
              </a:solidFill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"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использовании нового микроорганизма-продуцента, устойчивого       к *****;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"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применении принципиально новой технологической схемы получения ***** путём выделения из </a:t>
            </a:r>
            <a:r>
              <a:rPr lang="ru-RU" sz="1800" b="0" i="1" dirty="0" err="1" smtClean="0">
                <a:solidFill>
                  <a:srgbClr val="006600"/>
                </a:solidFill>
              </a:rPr>
              <a:t>культуральной</a:t>
            </a:r>
            <a:r>
              <a:rPr lang="ru-RU" sz="1800" b="0" i="1" dirty="0" smtClean="0">
                <a:solidFill>
                  <a:srgbClr val="006600"/>
                </a:solidFill>
              </a:rPr>
              <a:t> среды с использованием биполярных электродиализных мембран;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"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разработке технологического оборудования каждой стадии процесса, в том числе разработке принципиально нового электролизёра с биполярными мембранами;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разработке технологических условий проведения каждой стадии процесса</a:t>
            </a:r>
          </a:p>
          <a:p>
            <a:pPr eaLnBrk="1" hangingPunct="1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1800" b="0" i="1" dirty="0">
              <a:solidFill>
                <a:srgbClr val="006600"/>
              </a:solidFill>
            </a:endParaRPr>
          </a:p>
        </p:txBody>
      </p:sp>
      <p:sp>
        <p:nvSpPr>
          <p:cNvPr id="18841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Научная новизна </a:t>
            </a:r>
            <a:r>
              <a:rPr lang="ru-RU" altLang="ru-RU" sz="3200" b="0" smtClean="0"/>
              <a:t>(примеры) </a:t>
            </a:r>
            <a:endParaRPr lang="en-US" altLang="ru-RU" sz="32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064500" cy="5445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Преимущества по сравнению                                         с   имеющимися научными решениями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Основные вопросы: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b="0" dirty="0" smtClean="0"/>
              <a:t>Разработать лучше, чем приобрести готовое решение?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b="0" dirty="0" smtClean="0"/>
              <a:t>Потенциал </a:t>
            </a:r>
            <a:r>
              <a:rPr lang="ru-RU" sz="2000" b="0" dirty="0" err="1" smtClean="0"/>
              <a:t>импортозамещения</a:t>
            </a:r>
            <a:r>
              <a:rPr lang="ru-RU" sz="2000" b="0" dirty="0" smtClean="0"/>
              <a:t> и экспортные возможности?</a:t>
            </a:r>
            <a:endParaRPr lang="ru-RU" sz="2400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Аналоги:</a:t>
            </a:r>
          </a:p>
          <a:p>
            <a:pPr algn="r" eaLnBrk="1" hangingPunct="1">
              <a:defRPr/>
            </a:pPr>
            <a:r>
              <a:rPr lang="ru-RU" sz="2000" b="0" dirty="0" smtClean="0"/>
              <a:t>прямые </a:t>
            </a:r>
          </a:p>
          <a:p>
            <a:pPr algn="r" eaLnBrk="1" hangingPunct="1">
              <a:defRPr/>
            </a:pPr>
            <a:r>
              <a:rPr lang="ru-RU" sz="2000" b="0" dirty="0" smtClean="0"/>
              <a:t>замещающие</a:t>
            </a:r>
          </a:p>
          <a:p>
            <a:pPr algn="r" eaLnBrk="1" hangingPunct="1">
              <a:defRPr/>
            </a:pPr>
            <a:endParaRPr lang="ru-RU" sz="2000" b="0" dirty="0" smtClean="0"/>
          </a:p>
          <a:p>
            <a:pPr eaLnBrk="1" hangingPunct="1">
              <a:defRPr/>
            </a:pPr>
            <a:r>
              <a:rPr lang="ru-RU" sz="2000" b="0" dirty="0" smtClean="0"/>
              <a:t>«если установлена новизна, аналогов нет»</a:t>
            </a:r>
          </a:p>
          <a:p>
            <a:pPr eaLnBrk="1" hangingPunct="1">
              <a:defRPr/>
            </a:pPr>
            <a:r>
              <a:rPr lang="ru-RU" sz="2000" b="0" dirty="0" smtClean="0"/>
              <a:t>обобщенное сравнение</a:t>
            </a:r>
          </a:p>
          <a:p>
            <a:pPr eaLnBrk="1" hangingPunct="1">
              <a:defRPr/>
            </a:pPr>
            <a:r>
              <a:rPr lang="ru-RU" sz="2000" b="0" dirty="0" smtClean="0"/>
              <a:t>сравнение с нарушением сопоставимости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0" i="1" dirty="0">
              <a:solidFill>
                <a:srgbClr val="006600"/>
              </a:solidFill>
            </a:endParaRPr>
          </a:p>
        </p:txBody>
      </p:sp>
      <p:sp>
        <p:nvSpPr>
          <p:cNvPr id="18944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Сравнение с аналогами</a:t>
            </a:r>
            <a:endParaRPr lang="en-US" altLang="ru-RU" sz="3200" b="0" smtClean="0"/>
          </a:p>
        </p:txBody>
      </p:sp>
      <p:sp>
        <p:nvSpPr>
          <p:cNvPr id="189444" name="TextBox 3"/>
          <p:cNvSpPr txBox="1">
            <a:spLocks noChangeArrowheads="1"/>
          </p:cNvSpPr>
          <p:nvPr/>
        </p:nvSpPr>
        <p:spPr bwMode="auto">
          <a:xfrm>
            <a:off x="900113" y="4508500"/>
            <a:ext cx="3311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31688B"/>
                </a:solidFill>
              </a:rPr>
              <a:t>Типовые ошибки: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3366"/>
                </a:solidFill>
              </a:rPr>
              <a:t>Необходимость НИОКР</a:t>
            </a:r>
            <a:endParaRPr lang="en-US" altLang="ru-RU" smtClean="0"/>
          </a:p>
        </p:txBody>
      </p:sp>
      <p:sp>
        <p:nvSpPr>
          <p:cNvPr id="484357" name="AutoShape 5"/>
          <p:cNvSpPr>
            <a:spLocks noChangeArrowheads="1"/>
          </p:cNvSpPr>
          <p:nvPr/>
        </p:nvSpPr>
        <p:spPr bwMode="gray">
          <a:xfrm>
            <a:off x="5053013" y="2192338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tint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0311D"/>
              </a:solidFill>
              <a:latin typeface="+mn-lt"/>
            </a:endParaRPr>
          </a:p>
        </p:txBody>
      </p:sp>
      <p:pic>
        <p:nvPicPr>
          <p:cNvPr id="191492" name="Picture 6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8" y="2243138"/>
            <a:ext cx="7921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59" name="AutoShape 7"/>
          <p:cNvSpPr>
            <a:spLocks noChangeArrowheads="1"/>
          </p:cNvSpPr>
          <p:nvPr/>
        </p:nvSpPr>
        <p:spPr bwMode="gray">
          <a:xfrm>
            <a:off x="5056188" y="3519488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>
                  <a:gamma/>
                  <a:tint val="8000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0311D"/>
              </a:solidFill>
              <a:latin typeface="+mn-lt"/>
            </a:endParaRPr>
          </a:p>
        </p:txBody>
      </p:sp>
      <p:pic>
        <p:nvPicPr>
          <p:cNvPr id="191494" name="Picture 8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13" y="3573463"/>
            <a:ext cx="7937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61" name="AutoShape 9"/>
          <p:cNvSpPr>
            <a:spLocks noChangeArrowheads="1"/>
          </p:cNvSpPr>
          <p:nvPr/>
        </p:nvSpPr>
        <p:spPr bwMode="gray">
          <a:xfrm>
            <a:off x="5059363" y="4849813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>
                  <a:gamma/>
                  <a:tint val="8000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0311D"/>
              </a:solidFill>
              <a:latin typeface="+mn-lt"/>
            </a:endParaRPr>
          </a:p>
        </p:txBody>
      </p:sp>
      <p:pic>
        <p:nvPicPr>
          <p:cNvPr id="191496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5" y="4897438"/>
            <a:ext cx="7921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1497" name="Group 11"/>
          <p:cNvGrpSpPr>
            <a:grpSpLocks/>
          </p:cNvGrpSpPr>
          <p:nvPr/>
        </p:nvGrpSpPr>
        <p:grpSpPr bwMode="auto">
          <a:xfrm>
            <a:off x="1612900" y="1958975"/>
            <a:ext cx="1879600" cy="1825625"/>
            <a:chOff x="2457" y="2000"/>
            <a:chExt cx="901" cy="888"/>
          </a:xfrm>
        </p:grpSpPr>
        <p:pic>
          <p:nvPicPr>
            <p:cNvPr id="191523" name="Picture 1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4365" name="Oval 13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+mn-lt"/>
              </a:endParaRPr>
            </a:p>
          </p:txBody>
        </p:sp>
        <p:sp>
          <p:nvSpPr>
            <p:cNvPr id="191527" name="Freeform 14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692 w 1321"/>
                <a:gd name="T1" fmla="*/ 173 h 712"/>
                <a:gd name="T2" fmla="*/ 701 w 1321"/>
                <a:gd name="T3" fmla="*/ 191 h 712"/>
                <a:gd name="T4" fmla="*/ 703 w 1321"/>
                <a:gd name="T5" fmla="*/ 208 h 712"/>
                <a:gd name="T6" fmla="*/ 700 w 1321"/>
                <a:gd name="T7" fmla="*/ 223 h 712"/>
                <a:gd name="T8" fmla="*/ 691 w 1321"/>
                <a:gd name="T9" fmla="*/ 238 h 712"/>
                <a:gd name="T10" fmla="*/ 677 w 1321"/>
                <a:gd name="T11" fmla="*/ 250 h 712"/>
                <a:gd name="T12" fmla="*/ 659 w 1321"/>
                <a:gd name="T13" fmla="*/ 261 h 712"/>
                <a:gd name="T14" fmla="*/ 636 w 1321"/>
                <a:gd name="T15" fmla="*/ 272 h 712"/>
                <a:gd name="T16" fmla="*/ 610 w 1321"/>
                <a:gd name="T17" fmla="*/ 281 h 712"/>
                <a:gd name="T18" fmla="*/ 581 w 1321"/>
                <a:gd name="T19" fmla="*/ 289 h 712"/>
                <a:gd name="T20" fmla="*/ 549 w 1321"/>
                <a:gd name="T21" fmla="*/ 295 h 712"/>
                <a:gd name="T22" fmla="*/ 515 w 1321"/>
                <a:gd name="T23" fmla="*/ 300 h 712"/>
                <a:gd name="T24" fmla="*/ 477 w 1321"/>
                <a:gd name="T25" fmla="*/ 305 h 712"/>
                <a:gd name="T26" fmla="*/ 439 w 1321"/>
                <a:gd name="T27" fmla="*/ 307 h 712"/>
                <a:gd name="T28" fmla="*/ 423 w 1321"/>
                <a:gd name="T29" fmla="*/ 308 h 712"/>
                <a:gd name="T30" fmla="*/ 253 w 1321"/>
                <a:gd name="T31" fmla="*/ 308 h 712"/>
                <a:gd name="T32" fmla="*/ 251 w 1321"/>
                <a:gd name="T33" fmla="*/ 308 h 712"/>
                <a:gd name="T34" fmla="*/ 218 w 1321"/>
                <a:gd name="T35" fmla="*/ 306 h 712"/>
                <a:gd name="T36" fmla="*/ 185 w 1321"/>
                <a:gd name="T37" fmla="*/ 305 h 712"/>
                <a:gd name="T38" fmla="*/ 154 w 1321"/>
                <a:gd name="T39" fmla="*/ 301 h 712"/>
                <a:gd name="T40" fmla="*/ 125 w 1321"/>
                <a:gd name="T41" fmla="*/ 298 h 712"/>
                <a:gd name="T42" fmla="*/ 99 w 1321"/>
                <a:gd name="T43" fmla="*/ 293 h 712"/>
                <a:gd name="T44" fmla="*/ 75 w 1321"/>
                <a:gd name="T45" fmla="*/ 287 h 712"/>
                <a:gd name="T46" fmla="*/ 54 w 1321"/>
                <a:gd name="T47" fmla="*/ 280 h 712"/>
                <a:gd name="T48" fmla="*/ 36 w 1321"/>
                <a:gd name="T49" fmla="*/ 273 h 712"/>
                <a:gd name="T50" fmla="*/ 21 w 1321"/>
                <a:gd name="T51" fmla="*/ 263 h 712"/>
                <a:gd name="T52" fmla="*/ 10 w 1321"/>
                <a:gd name="T53" fmla="*/ 252 h 712"/>
                <a:gd name="T54" fmla="*/ 3 w 1321"/>
                <a:gd name="T55" fmla="*/ 240 h 712"/>
                <a:gd name="T56" fmla="*/ 0 w 1321"/>
                <a:gd name="T57" fmla="*/ 227 h 712"/>
                <a:gd name="T58" fmla="*/ 0 w 1321"/>
                <a:gd name="T59" fmla="*/ 225 h 712"/>
                <a:gd name="T60" fmla="*/ 2 w 1321"/>
                <a:gd name="T61" fmla="*/ 211 h 712"/>
                <a:gd name="T62" fmla="*/ 9 w 1321"/>
                <a:gd name="T63" fmla="*/ 193 h 712"/>
                <a:gd name="T64" fmla="*/ 27 w 1321"/>
                <a:gd name="T65" fmla="*/ 160 h 712"/>
                <a:gd name="T66" fmla="*/ 50 w 1321"/>
                <a:gd name="T67" fmla="*/ 129 h 712"/>
                <a:gd name="T68" fmla="*/ 78 w 1321"/>
                <a:gd name="T69" fmla="*/ 102 h 712"/>
                <a:gd name="T70" fmla="*/ 109 w 1321"/>
                <a:gd name="T71" fmla="*/ 76 h 712"/>
                <a:gd name="T72" fmla="*/ 144 w 1321"/>
                <a:gd name="T73" fmla="*/ 54 h 712"/>
                <a:gd name="T74" fmla="*/ 181 w 1321"/>
                <a:gd name="T75" fmla="*/ 35 h 712"/>
                <a:gd name="T76" fmla="*/ 221 w 1321"/>
                <a:gd name="T77" fmla="*/ 20 h 712"/>
                <a:gd name="T78" fmla="*/ 264 w 1321"/>
                <a:gd name="T79" fmla="*/ 9 h 712"/>
                <a:gd name="T80" fmla="*/ 309 w 1321"/>
                <a:gd name="T81" fmla="*/ 3 h 712"/>
                <a:gd name="T82" fmla="*/ 355 w 1321"/>
                <a:gd name="T83" fmla="*/ 0 h 712"/>
                <a:gd name="T84" fmla="*/ 355 w 1321"/>
                <a:gd name="T85" fmla="*/ 0 h 712"/>
                <a:gd name="T86" fmla="*/ 404 w 1321"/>
                <a:gd name="T87" fmla="*/ 3 h 712"/>
                <a:gd name="T88" fmla="*/ 451 w 1321"/>
                <a:gd name="T89" fmla="*/ 10 h 712"/>
                <a:gd name="T90" fmla="*/ 496 w 1321"/>
                <a:gd name="T91" fmla="*/ 23 h 712"/>
                <a:gd name="T92" fmla="*/ 537 w 1321"/>
                <a:gd name="T93" fmla="*/ 39 h 712"/>
                <a:gd name="T94" fmla="*/ 576 w 1321"/>
                <a:gd name="T95" fmla="*/ 59 h 712"/>
                <a:gd name="T96" fmla="*/ 611 w 1321"/>
                <a:gd name="T97" fmla="*/ 84 h 712"/>
                <a:gd name="T98" fmla="*/ 643 w 1321"/>
                <a:gd name="T99" fmla="*/ 111 h 712"/>
                <a:gd name="T100" fmla="*/ 669 w 1321"/>
                <a:gd name="T101" fmla="*/ 141 h 712"/>
                <a:gd name="T102" fmla="*/ 692 w 1321"/>
                <a:gd name="T103" fmla="*/ 173 h 712"/>
                <a:gd name="T104" fmla="*/ 692 w 1321"/>
                <a:gd name="T105" fmla="*/ 17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1528" name="Group 15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91529" name="Group 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1535" name="AutoShape 1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36" name="AutoShape 1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37" name="AutoShape 1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38" name="AutoShape 2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</p:grpSp>
          <p:grpSp>
            <p:nvGrpSpPr>
              <p:cNvPr id="191530" name="Group 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1531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32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33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34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</p:grpSp>
        </p:grpSp>
      </p:grpSp>
      <p:grpSp>
        <p:nvGrpSpPr>
          <p:cNvPr id="191498" name="Group 26"/>
          <p:cNvGrpSpPr>
            <a:grpSpLocks/>
          </p:cNvGrpSpPr>
          <p:nvPr/>
        </p:nvGrpSpPr>
        <p:grpSpPr bwMode="auto">
          <a:xfrm>
            <a:off x="1619250" y="4314825"/>
            <a:ext cx="1879600" cy="1825625"/>
            <a:chOff x="2457" y="2000"/>
            <a:chExt cx="901" cy="888"/>
          </a:xfrm>
        </p:grpSpPr>
        <p:pic>
          <p:nvPicPr>
            <p:cNvPr id="191507" name="Picture 27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4380" name="Oval 28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+mn-lt"/>
              </a:endParaRPr>
            </a:p>
          </p:txBody>
        </p:sp>
        <p:sp>
          <p:nvSpPr>
            <p:cNvPr id="191511" name="Freeform 29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692 w 1321"/>
                <a:gd name="T1" fmla="*/ 173 h 712"/>
                <a:gd name="T2" fmla="*/ 701 w 1321"/>
                <a:gd name="T3" fmla="*/ 191 h 712"/>
                <a:gd name="T4" fmla="*/ 703 w 1321"/>
                <a:gd name="T5" fmla="*/ 208 h 712"/>
                <a:gd name="T6" fmla="*/ 700 w 1321"/>
                <a:gd name="T7" fmla="*/ 223 h 712"/>
                <a:gd name="T8" fmla="*/ 691 w 1321"/>
                <a:gd name="T9" fmla="*/ 238 h 712"/>
                <a:gd name="T10" fmla="*/ 677 w 1321"/>
                <a:gd name="T11" fmla="*/ 250 h 712"/>
                <a:gd name="T12" fmla="*/ 659 w 1321"/>
                <a:gd name="T13" fmla="*/ 261 h 712"/>
                <a:gd name="T14" fmla="*/ 636 w 1321"/>
                <a:gd name="T15" fmla="*/ 272 h 712"/>
                <a:gd name="T16" fmla="*/ 610 w 1321"/>
                <a:gd name="T17" fmla="*/ 281 h 712"/>
                <a:gd name="T18" fmla="*/ 581 w 1321"/>
                <a:gd name="T19" fmla="*/ 289 h 712"/>
                <a:gd name="T20" fmla="*/ 549 w 1321"/>
                <a:gd name="T21" fmla="*/ 295 h 712"/>
                <a:gd name="T22" fmla="*/ 515 w 1321"/>
                <a:gd name="T23" fmla="*/ 300 h 712"/>
                <a:gd name="T24" fmla="*/ 477 w 1321"/>
                <a:gd name="T25" fmla="*/ 305 h 712"/>
                <a:gd name="T26" fmla="*/ 439 w 1321"/>
                <a:gd name="T27" fmla="*/ 307 h 712"/>
                <a:gd name="T28" fmla="*/ 423 w 1321"/>
                <a:gd name="T29" fmla="*/ 308 h 712"/>
                <a:gd name="T30" fmla="*/ 253 w 1321"/>
                <a:gd name="T31" fmla="*/ 308 h 712"/>
                <a:gd name="T32" fmla="*/ 251 w 1321"/>
                <a:gd name="T33" fmla="*/ 308 h 712"/>
                <a:gd name="T34" fmla="*/ 218 w 1321"/>
                <a:gd name="T35" fmla="*/ 306 h 712"/>
                <a:gd name="T36" fmla="*/ 185 w 1321"/>
                <a:gd name="T37" fmla="*/ 305 h 712"/>
                <a:gd name="T38" fmla="*/ 154 w 1321"/>
                <a:gd name="T39" fmla="*/ 301 h 712"/>
                <a:gd name="T40" fmla="*/ 125 w 1321"/>
                <a:gd name="T41" fmla="*/ 298 h 712"/>
                <a:gd name="T42" fmla="*/ 99 w 1321"/>
                <a:gd name="T43" fmla="*/ 293 h 712"/>
                <a:gd name="T44" fmla="*/ 75 w 1321"/>
                <a:gd name="T45" fmla="*/ 287 h 712"/>
                <a:gd name="T46" fmla="*/ 54 w 1321"/>
                <a:gd name="T47" fmla="*/ 280 h 712"/>
                <a:gd name="T48" fmla="*/ 36 w 1321"/>
                <a:gd name="T49" fmla="*/ 273 h 712"/>
                <a:gd name="T50" fmla="*/ 21 w 1321"/>
                <a:gd name="T51" fmla="*/ 263 h 712"/>
                <a:gd name="T52" fmla="*/ 10 w 1321"/>
                <a:gd name="T53" fmla="*/ 252 h 712"/>
                <a:gd name="T54" fmla="*/ 3 w 1321"/>
                <a:gd name="T55" fmla="*/ 240 h 712"/>
                <a:gd name="T56" fmla="*/ 0 w 1321"/>
                <a:gd name="T57" fmla="*/ 227 h 712"/>
                <a:gd name="T58" fmla="*/ 0 w 1321"/>
                <a:gd name="T59" fmla="*/ 225 h 712"/>
                <a:gd name="T60" fmla="*/ 2 w 1321"/>
                <a:gd name="T61" fmla="*/ 211 h 712"/>
                <a:gd name="T62" fmla="*/ 9 w 1321"/>
                <a:gd name="T63" fmla="*/ 193 h 712"/>
                <a:gd name="T64" fmla="*/ 27 w 1321"/>
                <a:gd name="T65" fmla="*/ 160 h 712"/>
                <a:gd name="T66" fmla="*/ 50 w 1321"/>
                <a:gd name="T67" fmla="*/ 129 h 712"/>
                <a:gd name="T68" fmla="*/ 78 w 1321"/>
                <a:gd name="T69" fmla="*/ 102 h 712"/>
                <a:gd name="T70" fmla="*/ 109 w 1321"/>
                <a:gd name="T71" fmla="*/ 76 h 712"/>
                <a:gd name="T72" fmla="*/ 144 w 1321"/>
                <a:gd name="T73" fmla="*/ 54 h 712"/>
                <a:gd name="T74" fmla="*/ 181 w 1321"/>
                <a:gd name="T75" fmla="*/ 35 h 712"/>
                <a:gd name="T76" fmla="*/ 221 w 1321"/>
                <a:gd name="T77" fmla="*/ 20 h 712"/>
                <a:gd name="T78" fmla="*/ 264 w 1321"/>
                <a:gd name="T79" fmla="*/ 9 h 712"/>
                <a:gd name="T80" fmla="*/ 309 w 1321"/>
                <a:gd name="T81" fmla="*/ 3 h 712"/>
                <a:gd name="T82" fmla="*/ 355 w 1321"/>
                <a:gd name="T83" fmla="*/ 0 h 712"/>
                <a:gd name="T84" fmla="*/ 355 w 1321"/>
                <a:gd name="T85" fmla="*/ 0 h 712"/>
                <a:gd name="T86" fmla="*/ 404 w 1321"/>
                <a:gd name="T87" fmla="*/ 3 h 712"/>
                <a:gd name="T88" fmla="*/ 451 w 1321"/>
                <a:gd name="T89" fmla="*/ 10 h 712"/>
                <a:gd name="T90" fmla="*/ 496 w 1321"/>
                <a:gd name="T91" fmla="*/ 23 h 712"/>
                <a:gd name="T92" fmla="*/ 537 w 1321"/>
                <a:gd name="T93" fmla="*/ 39 h 712"/>
                <a:gd name="T94" fmla="*/ 576 w 1321"/>
                <a:gd name="T95" fmla="*/ 59 h 712"/>
                <a:gd name="T96" fmla="*/ 611 w 1321"/>
                <a:gd name="T97" fmla="*/ 84 h 712"/>
                <a:gd name="T98" fmla="*/ 643 w 1321"/>
                <a:gd name="T99" fmla="*/ 111 h 712"/>
                <a:gd name="T100" fmla="*/ 669 w 1321"/>
                <a:gd name="T101" fmla="*/ 141 h 712"/>
                <a:gd name="T102" fmla="*/ 692 w 1321"/>
                <a:gd name="T103" fmla="*/ 173 h 712"/>
                <a:gd name="T104" fmla="*/ 692 w 1321"/>
                <a:gd name="T105" fmla="*/ 17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1512" name="Group 30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91513" name="Group 3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1519" name="AutoShape 3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20" name="AutoShape 3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21" name="AutoShape 3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22" name="AutoShape 3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</p:grpSp>
          <p:grpSp>
            <p:nvGrpSpPr>
              <p:cNvPr id="191514" name="Group 3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1515" name="AutoShape 3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16" name="AutoShape 3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17" name="AutoShape 3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191518" name="AutoShape 4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30311D"/>
                    </a:solidFill>
                  </a:endParaRPr>
                </a:p>
              </p:txBody>
            </p:sp>
          </p:grpSp>
        </p:grpSp>
      </p:grpSp>
      <p:sp>
        <p:nvSpPr>
          <p:cNvPr id="191499" name="Rectangle 41"/>
          <p:cNvSpPr>
            <a:spLocks noChangeArrowheads="1"/>
          </p:cNvSpPr>
          <p:nvPr/>
        </p:nvSpPr>
        <p:spPr bwMode="white">
          <a:xfrm>
            <a:off x="5076825" y="3716338"/>
            <a:ext cx="36718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1600" b="1">
                <a:solidFill>
                  <a:srgbClr val="FEFFFF"/>
                </a:solidFill>
              </a:rPr>
              <a:t>Проводимые НИОКР – последний шаг до коммерциализации</a:t>
            </a:r>
            <a:endParaRPr lang="en-US" altLang="ru-RU" sz="1600" b="1">
              <a:solidFill>
                <a:srgbClr val="FEFFFF"/>
              </a:solidFill>
            </a:endParaRPr>
          </a:p>
        </p:txBody>
      </p:sp>
      <p:sp>
        <p:nvSpPr>
          <p:cNvPr id="191500" name="Rectangle 42"/>
          <p:cNvSpPr>
            <a:spLocks noChangeArrowheads="1"/>
          </p:cNvSpPr>
          <p:nvPr/>
        </p:nvSpPr>
        <p:spPr bwMode="white">
          <a:xfrm>
            <a:off x="5249863" y="2492375"/>
            <a:ext cx="34258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b="1">
                <a:solidFill>
                  <a:srgbClr val="002060"/>
                </a:solidFill>
              </a:rPr>
              <a:t>Расшифровка роли НИОКР</a:t>
            </a:r>
            <a:endParaRPr lang="en-US" altLang="ru-RU" b="1">
              <a:solidFill>
                <a:srgbClr val="002060"/>
              </a:solidFill>
            </a:endParaRPr>
          </a:p>
        </p:txBody>
      </p:sp>
      <p:sp>
        <p:nvSpPr>
          <p:cNvPr id="191501" name="Rectangle 43"/>
          <p:cNvSpPr>
            <a:spLocks noChangeArrowheads="1"/>
          </p:cNvSpPr>
          <p:nvPr/>
        </p:nvSpPr>
        <p:spPr bwMode="white">
          <a:xfrm>
            <a:off x="5148263" y="5164138"/>
            <a:ext cx="36718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altLang="ru-RU" b="1">
                <a:solidFill>
                  <a:srgbClr val="002060"/>
                </a:solidFill>
              </a:rPr>
              <a:t>Расшифровка состава НИОКР</a:t>
            </a:r>
            <a:endParaRPr lang="en-US" altLang="ru-RU" b="1">
              <a:solidFill>
                <a:srgbClr val="002060"/>
              </a:solidFill>
            </a:endParaRPr>
          </a:p>
        </p:txBody>
      </p:sp>
      <p:sp>
        <p:nvSpPr>
          <p:cNvPr id="484396" name="Text Box 44"/>
          <p:cNvSpPr txBox="1">
            <a:spLocks noChangeArrowheads="1"/>
          </p:cNvSpPr>
          <p:nvPr/>
        </p:nvSpPr>
        <p:spPr bwMode="auto">
          <a:xfrm>
            <a:off x="1587500" y="2638425"/>
            <a:ext cx="1905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Проблема</a:t>
            </a:r>
          </a:p>
          <a:p>
            <a:pPr algn="ctr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2000" b="1" dirty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Потребителя</a:t>
            </a:r>
            <a:endParaRPr lang="en-US" sz="2000" b="1" dirty="0">
              <a:solidFill>
                <a:srgbClr val="3031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84397" name="Text Box 45"/>
          <p:cNvSpPr txBox="1">
            <a:spLocks noChangeArrowheads="1"/>
          </p:cNvSpPr>
          <p:nvPr/>
        </p:nvSpPr>
        <p:spPr bwMode="auto">
          <a:xfrm>
            <a:off x="1587500" y="4922838"/>
            <a:ext cx="1905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Проблема</a:t>
            </a:r>
          </a:p>
          <a:p>
            <a:pPr algn="ctr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2000" b="1" dirty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Инициатора</a:t>
            </a:r>
            <a:endParaRPr lang="en-US" sz="2000" b="1" dirty="0">
              <a:solidFill>
                <a:srgbClr val="3031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91504" name="Freeform 47"/>
          <p:cNvSpPr>
            <a:spLocks/>
          </p:cNvSpPr>
          <p:nvPr/>
        </p:nvSpPr>
        <p:spPr bwMode="invGray">
          <a:xfrm rot="-5400000">
            <a:off x="3664745" y="4856956"/>
            <a:ext cx="1624012" cy="968375"/>
          </a:xfrm>
          <a:custGeom>
            <a:avLst/>
            <a:gdLst>
              <a:gd name="T0" fmla="*/ 0 w 735"/>
              <a:gd name="T1" fmla="*/ 0 h 532"/>
              <a:gd name="T2" fmla="*/ 844044 w 735"/>
              <a:gd name="T3" fmla="*/ 367691 h 532"/>
              <a:gd name="T4" fmla="*/ 1274905 w 735"/>
              <a:gd name="T5" fmla="*/ 367691 h 532"/>
              <a:gd name="T6" fmla="*/ 1407477 w 735"/>
              <a:gd name="T7" fmla="*/ 453243 h 532"/>
              <a:gd name="T8" fmla="*/ 1411896 w 735"/>
              <a:gd name="T9" fmla="*/ 731742 h 532"/>
              <a:gd name="T10" fmla="*/ 1321305 w 735"/>
              <a:gd name="T11" fmla="*/ 728102 h 532"/>
              <a:gd name="T12" fmla="*/ 1478182 w 735"/>
              <a:gd name="T13" fmla="*/ 968375 h 532"/>
              <a:gd name="T14" fmla="*/ 1624012 w 735"/>
              <a:gd name="T15" fmla="*/ 731742 h 532"/>
              <a:gd name="T16" fmla="*/ 1537840 w 735"/>
              <a:gd name="T17" fmla="*/ 731742 h 532"/>
              <a:gd name="T18" fmla="*/ 1533421 w 735"/>
              <a:gd name="T19" fmla="*/ 411377 h 532"/>
              <a:gd name="T20" fmla="*/ 1361077 w 735"/>
              <a:gd name="T21" fmla="*/ 273038 h 532"/>
              <a:gd name="T22" fmla="*/ 740196 w 735"/>
              <a:gd name="T23" fmla="*/ 271218 h 532"/>
              <a:gd name="T24" fmla="*/ 152458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1505" name="Freeform 48"/>
          <p:cNvSpPr>
            <a:spLocks/>
          </p:cNvSpPr>
          <p:nvPr/>
        </p:nvSpPr>
        <p:spPr bwMode="invGray">
          <a:xfrm rot="-5400000">
            <a:off x="4231481" y="3509170"/>
            <a:ext cx="314325" cy="1096962"/>
          </a:xfrm>
          <a:custGeom>
            <a:avLst/>
            <a:gdLst>
              <a:gd name="T0" fmla="*/ 81902 w 142"/>
              <a:gd name="T1" fmla="*/ 1816 h 604"/>
              <a:gd name="T2" fmla="*/ 99610 w 142"/>
              <a:gd name="T3" fmla="*/ 857229 h 604"/>
              <a:gd name="T4" fmla="*/ 0 w 142"/>
              <a:gd name="T5" fmla="*/ 860861 h 604"/>
              <a:gd name="T6" fmla="*/ 159376 w 142"/>
              <a:gd name="T7" fmla="*/ 1096962 h 604"/>
              <a:gd name="T8" fmla="*/ 314325 w 142"/>
              <a:gd name="T9" fmla="*/ 860861 h 604"/>
              <a:gd name="T10" fmla="*/ 221356 w 142"/>
              <a:gd name="T11" fmla="*/ 860861 h 604"/>
              <a:gd name="T12" fmla="*/ 219142 w 142"/>
              <a:gd name="T13" fmla="*/ 0 h 604"/>
              <a:gd name="T14" fmla="*/ 81902 w 142"/>
              <a:gd name="T15" fmla="*/ 181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1506" name="Freeform 49"/>
          <p:cNvSpPr>
            <a:spLocks/>
          </p:cNvSpPr>
          <p:nvPr/>
        </p:nvSpPr>
        <p:spPr bwMode="invGray">
          <a:xfrm rot="16200000" flipH="1">
            <a:off x="3625056" y="2293144"/>
            <a:ext cx="1624013" cy="968375"/>
          </a:xfrm>
          <a:custGeom>
            <a:avLst/>
            <a:gdLst>
              <a:gd name="T0" fmla="*/ 0 w 735"/>
              <a:gd name="T1" fmla="*/ 0 h 532"/>
              <a:gd name="T2" fmla="*/ 844045 w 735"/>
              <a:gd name="T3" fmla="*/ 367691 h 532"/>
              <a:gd name="T4" fmla="*/ 1274905 w 735"/>
              <a:gd name="T5" fmla="*/ 367691 h 532"/>
              <a:gd name="T6" fmla="*/ 1407478 w 735"/>
              <a:gd name="T7" fmla="*/ 453243 h 532"/>
              <a:gd name="T8" fmla="*/ 1411897 w 735"/>
              <a:gd name="T9" fmla="*/ 731742 h 532"/>
              <a:gd name="T10" fmla="*/ 1321306 w 735"/>
              <a:gd name="T11" fmla="*/ 728102 h 532"/>
              <a:gd name="T12" fmla="*/ 1478183 w 735"/>
              <a:gd name="T13" fmla="*/ 968375 h 532"/>
              <a:gd name="T14" fmla="*/ 1624013 w 735"/>
              <a:gd name="T15" fmla="*/ 731742 h 532"/>
              <a:gd name="T16" fmla="*/ 1537841 w 735"/>
              <a:gd name="T17" fmla="*/ 731742 h 532"/>
              <a:gd name="T18" fmla="*/ 1533422 w 735"/>
              <a:gd name="T19" fmla="*/ 411377 h 532"/>
              <a:gd name="T20" fmla="*/ 1361078 w 735"/>
              <a:gd name="T21" fmla="*/ 273038 h 532"/>
              <a:gd name="T22" fmla="*/ 740196 w 735"/>
              <a:gd name="T23" fmla="*/ 271218 h 532"/>
              <a:gd name="T24" fmla="*/ 152458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" name="Рисунок 6" descr="Необходимость НИОКР.jpg"/>
          <p:cNvPicPr/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lum bright="26000" contrast="2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92516" name="Содержимое 10" descr="Lenin_finlandski_fu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615478" flipH="1">
            <a:off x="1622425" y="1857375"/>
            <a:ext cx="2068513" cy="3455988"/>
          </a:xfrm>
        </p:spPr>
      </p:pic>
      <p:sp>
        <p:nvSpPr>
          <p:cNvPr id="192517" name="AutoShape 7"/>
          <p:cNvSpPr>
            <a:spLocks noChangeArrowheads="1"/>
          </p:cNvSpPr>
          <p:nvPr/>
        </p:nvSpPr>
        <p:spPr bwMode="gray">
          <a:xfrm rot="-354941">
            <a:off x="5056188" y="3519488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ru-RU" altLang="ru-RU">
              <a:solidFill>
                <a:srgbClr val="30311D"/>
              </a:solidFill>
            </a:endParaRPr>
          </a:p>
        </p:txBody>
      </p:sp>
      <p:pic>
        <p:nvPicPr>
          <p:cNvPr id="192518" name="Picture 8" descr="Pictur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70460">
            <a:off x="5110163" y="3757613"/>
            <a:ext cx="7937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9" name="Rectangle 41"/>
          <p:cNvSpPr>
            <a:spLocks noChangeArrowheads="1"/>
          </p:cNvSpPr>
          <p:nvPr/>
        </p:nvSpPr>
        <p:spPr bwMode="white">
          <a:xfrm>
            <a:off x="5076825" y="3716338"/>
            <a:ext cx="367188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1600" b="1">
                <a:solidFill>
                  <a:srgbClr val="FEFFFF"/>
                </a:solidFill>
              </a:rPr>
              <a:t> «НИОКР, товарищи, нужны стране, как воздух!» </a:t>
            </a:r>
            <a:endParaRPr lang="en-US" altLang="ru-RU" sz="1600" b="1">
              <a:solidFill>
                <a:srgbClr val="FEFFFF"/>
              </a:solidFill>
            </a:endParaRPr>
          </a:p>
        </p:txBody>
      </p:sp>
      <p:sp>
        <p:nvSpPr>
          <p:cNvPr id="192520" name="Freeform 48"/>
          <p:cNvSpPr>
            <a:spLocks/>
          </p:cNvSpPr>
          <p:nvPr/>
        </p:nvSpPr>
        <p:spPr bwMode="invGray">
          <a:xfrm rot="-5400000">
            <a:off x="4099719" y="3515519"/>
            <a:ext cx="314325" cy="1096963"/>
          </a:xfrm>
          <a:custGeom>
            <a:avLst/>
            <a:gdLst>
              <a:gd name="T0" fmla="*/ 81902 w 142"/>
              <a:gd name="T1" fmla="*/ 1816 h 604"/>
              <a:gd name="T2" fmla="*/ 99610 w 142"/>
              <a:gd name="T3" fmla="*/ 857229 h 604"/>
              <a:gd name="T4" fmla="*/ 0 w 142"/>
              <a:gd name="T5" fmla="*/ 860862 h 604"/>
              <a:gd name="T6" fmla="*/ 159376 w 142"/>
              <a:gd name="T7" fmla="*/ 1096963 h 604"/>
              <a:gd name="T8" fmla="*/ 314325 w 142"/>
              <a:gd name="T9" fmla="*/ 860862 h 604"/>
              <a:gd name="T10" fmla="*/ 221356 w 142"/>
              <a:gd name="T11" fmla="*/ 860862 h 604"/>
              <a:gd name="T12" fmla="*/ 219142 w 142"/>
              <a:gd name="T13" fmla="*/ 0 h 604"/>
              <a:gd name="T14" fmla="*/ 81902 w 142"/>
              <a:gd name="T15" fmla="*/ 181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0000">
              <a:alpha val="72156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135937" cy="5445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Критерий оценки: </a:t>
            </a:r>
            <a:r>
              <a:rPr lang="ru-RU" sz="2400" b="0" dirty="0" smtClean="0"/>
              <a:t>Наличие и использование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0" dirty="0" smtClean="0"/>
              <a:t>                                 интеллектуальной собственности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Необходимая информация: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ru-RU" sz="2400" b="0" dirty="0" smtClean="0"/>
              <a:t>планируемые действия (требования) по защите наработанных  научно-технических результатов,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ru-RU" sz="2400" b="0" dirty="0" smtClean="0"/>
              <a:t>форма передачи Инициатору ИС</a:t>
            </a:r>
          </a:p>
          <a:p>
            <a:pPr eaLnBrk="1" hangingPunct="1">
              <a:defRPr/>
            </a:pPr>
            <a:r>
              <a:rPr lang="ru-RU" sz="2400" b="0" dirty="0" smtClean="0"/>
              <a:t>размер и форма оплаты передаваемой ИС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sz="2400" b="0" i="1" dirty="0" smtClean="0"/>
              <a:t>наличие у Инициатора интеллектуальной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2400" b="0" i="1" dirty="0" smtClean="0"/>
              <a:t>    собственности по тематике проекта </a:t>
            </a:r>
          </a:p>
          <a:p>
            <a:pPr eaLnBrk="1" hangingPunct="1">
              <a:defRPr/>
            </a:pPr>
            <a:endParaRPr lang="ru-RU" sz="24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0" i="1" dirty="0">
              <a:solidFill>
                <a:srgbClr val="006600"/>
              </a:solidFill>
            </a:endParaRPr>
          </a:p>
        </p:txBody>
      </p:sp>
      <p:sp>
        <p:nvSpPr>
          <p:cNvPr id="19353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Интеллектуальная </a:t>
            </a:r>
            <a:br>
              <a:rPr lang="ru-RU" altLang="ru-RU" sz="3200" smtClean="0"/>
            </a:br>
            <a:r>
              <a:rPr lang="ru-RU" altLang="ru-RU" sz="3200" smtClean="0"/>
              <a:t>собственность</a:t>
            </a:r>
            <a:endParaRPr lang="en-US" altLang="ru-RU" sz="32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135937" cy="5445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Ключевые вопросы: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0" dirty="0" smtClean="0"/>
              <a:t>(стадия сбора заинтересованностей)</a:t>
            </a:r>
            <a:r>
              <a:rPr lang="ru-RU" sz="2800" dirty="0" smtClean="0"/>
              <a:t>:</a:t>
            </a:r>
          </a:p>
          <a:p>
            <a:pPr eaLnBrk="1" hangingPunct="1">
              <a:defRPr/>
            </a:pPr>
            <a:r>
              <a:rPr lang="ru-RU" sz="2000" b="0" dirty="0" smtClean="0"/>
              <a:t>насколько охраняются имеющиеся н.- т. результаты?</a:t>
            </a:r>
          </a:p>
          <a:p>
            <a:pPr eaLnBrk="1" hangingPunct="1">
              <a:defRPr/>
            </a:pPr>
            <a:r>
              <a:rPr lang="ru-RU" sz="2000" b="0" dirty="0" smtClean="0"/>
              <a:t>кому именно принадлежат права на ИС, используемую в </a:t>
            </a:r>
            <a:r>
              <a:rPr lang="ru-RU" sz="2000" i="1" dirty="0" smtClean="0"/>
              <a:t>данном</a:t>
            </a:r>
            <a:r>
              <a:rPr lang="ru-RU" sz="2000" b="0" dirty="0" smtClean="0"/>
              <a:t> проекте?</a:t>
            </a:r>
          </a:p>
          <a:p>
            <a:pPr eaLnBrk="1" hangingPunct="1">
              <a:defRPr/>
            </a:pPr>
            <a:r>
              <a:rPr lang="ru-RU" sz="2000" b="0" dirty="0" smtClean="0"/>
              <a:t>насколько </a:t>
            </a:r>
            <a:r>
              <a:rPr lang="ru-RU" sz="2000" b="0" dirty="0" err="1" smtClean="0"/>
              <a:t>охраноспособен</a:t>
            </a:r>
            <a:r>
              <a:rPr lang="ru-RU" sz="2000" b="0" dirty="0" smtClean="0"/>
              <a:t> запланированный результат НИОКР?</a:t>
            </a:r>
          </a:p>
          <a:p>
            <a:pPr eaLnBrk="1" hangingPunct="1">
              <a:defRPr/>
            </a:pPr>
            <a:r>
              <a:rPr lang="ru-RU" sz="2000" b="0" dirty="0" err="1" smtClean="0"/>
              <a:t>коммерциализуемость</a:t>
            </a:r>
            <a:r>
              <a:rPr lang="ru-RU" sz="2000" b="0" dirty="0" smtClean="0"/>
              <a:t> результатов (вид лицензии) – только Инициатор или МИП также?</a:t>
            </a:r>
          </a:p>
          <a:p>
            <a:pPr eaLnBrk="1" hangingPunct="1">
              <a:defRPr/>
            </a:pPr>
            <a:r>
              <a:rPr lang="ru-RU" sz="2000" b="0" dirty="0" smtClean="0"/>
              <a:t>вид и характер платежей при передаче – возможности и намерения Инициатора</a:t>
            </a:r>
          </a:p>
          <a:p>
            <a:pPr eaLnBrk="1" hangingPunct="1">
              <a:defRPr/>
            </a:pPr>
            <a:r>
              <a:rPr lang="ru-RU" sz="2000" b="0" dirty="0" smtClean="0"/>
              <a:t>наличие в КП и смете проекта соответствующих работ и затрат</a:t>
            </a:r>
          </a:p>
          <a:p>
            <a:pPr eaLnBrk="1" hangingPunct="1">
              <a:defRPr/>
            </a:pPr>
            <a:r>
              <a:rPr lang="ru-RU" sz="2000" b="0" dirty="0" smtClean="0"/>
              <a:t>наличие в прогнозе движения денежных средств предусмотренных платежей по оплате ИС в пользу МИП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0" i="1" dirty="0">
              <a:solidFill>
                <a:srgbClr val="006600"/>
              </a:solidFill>
            </a:endParaRPr>
          </a:p>
        </p:txBody>
      </p:sp>
      <p:sp>
        <p:nvSpPr>
          <p:cNvPr id="19456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Интеллектуальная </a:t>
            </a:r>
            <a:br>
              <a:rPr lang="ru-RU" altLang="ru-RU" sz="3200" smtClean="0"/>
            </a:br>
            <a:r>
              <a:rPr lang="ru-RU" altLang="ru-RU" sz="3200" smtClean="0"/>
              <a:t>собственность</a:t>
            </a:r>
            <a:endParaRPr lang="en-US" altLang="ru-RU" sz="32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«Ноу-хау» как инструмент ИС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268413"/>
            <a:ext cx="7961312" cy="53609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dirty="0" smtClean="0"/>
          </a:p>
          <a:p>
            <a:pPr algn="ctr" eaLnBrk="1" hangingPunct="1">
              <a:buFontTx/>
              <a:buNone/>
              <a:defRPr/>
            </a:pPr>
            <a:r>
              <a:rPr lang="ru-RU" sz="2800" u="sng" dirty="0" smtClean="0"/>
              <a:t>Режим коммерческой тайны вводится приказом</a:t>
            </a:r>
          </a:p>
          <a:p>
            <a:pPr eaLnBrk="1" hangingPunct="1">
              <a:defRPr/>
            </a:pPr>
            <a:r>
              <a:rPr lang="ru-RU" sz="2800" b="0" dirty="0" smtClean="0"/>
              <a:t>перечень информации (объектов)</a:t>
            </a:r>
          </a:p>
          <a:p>
            <a:pPr eaLnBrk="1" hangingPunct="1">
              <a:defRPr/>
            </a:pPr>
            <a:r>
              <a:rPr lang="ru-RU" sz="2800" b="0" dirty="0" smtClean="0"/>
              <a:t>перечень допущенных лиц </a:t>
            </a:r>
          </a:p>
          <a:p>
            <a:pPr eaLnBrk="1" hangingPunct="1">
              <a:defRPr/>
            </a:pPr>
            <a:r>
              <a:rPr lang="ru-RU" sz="2800" b="0" dirty="0" smtClean="0"/>
              <a:t>положение о конфиденциальности</a:t>
            </a:r>
          </a:p>
          <a:p>
            <a:pPr eaLnBrk="1" hangingPunct="1">
              <a:defRPr/>
            </a:pPr>
            <a:r>
              <a:rPr lang="ru-RU" sz="2800" b="0" dirty="0" smtClean="0"/>
              <a:t>приложение к трудовым договорам и должностные инструкции</a:t>
            </a:r>
          </a:p>
          <a:p>
            <a:pPr eaLnBrk="1" hangingPunct="1">
              <a:defRPr/>
            </a:pPr>
            <a:r>
              <a:rPr lang="ru-RU" sz="2800" b="0" dirty="0" smtClean="0"/>
              <a:t>нанесение грифа на носители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135937" cy="5445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Типичные ошибки:</a:t>
            </a:r>
          </a:p>
          <a:p>
            <a:pPr eaLnBrk="1" hangingPunct="1">
              <a:defRPr/>
            </a:pPr>
            <a:r>
              <a:rPr lang="ru-RU" sz="2000" b="0" dirty="0" smtClean="0"/>
              <a:t>ограничение будущих взаиморасчетов формулировкой                 проекта Соглашения</a:t>
            </a:r>
          </a:p>
          <a:p>
            <a:pPr eaLnBrk="1" hangingPunct="1">
              <a:defRPr/>
            </a:pPr>
            <a:r>
              <a:rPr lang="ru-RU" sz="2000" b="0" dirty="0" smtClean="0"/>
              <a:t>самоочевидные формулировки (права будут принадлежать МИП, «необходимо обеспечить патентную чистоту в отношение РФ»)</a:t>
            </a:r>
          </a:p>
          <a:p>
            <a:pPr eaLnBrk="1" hangingPunct="1">
              <a:defRPr/>
            </a:pPr>
            <a:r>
              <a:rPr lang="ru-RU" sz="2000" b="0" dirty="0" smtClean="0"/>
              <a:t>указание заявок в качестве охранных документов</a:t>
            </a:r>
          </a:p>
          <a:p>
            <a:pPr eaLnBrk="1" hangingPunct="1">
              <a:defRPr/>
            </a:pPr>
            <a:r>
              <a:rPr lang="ru-RU" sz="2000" b="0" dirty="0" smtClean="0"/>
              <a:t>недоучет сроков получения охранных документов</a:t>
            </a:r>
          </a:p>
          <a:p>
            <a:pPr eaLnBrk="1" hangingPunct="1">
              <a:defRPr/>
            </a:pPr>
            <a:r>
              <a:rPr lang="ru-RU" sz="2000" b="0" dirty="0" smtClean="0"/>
              <a:t>подмена получения охранных документов проведением патентного поиска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0" dirty="0">
              <a:solidFill>
                <a:srgbClr val="C0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0" dirty="0">
              <a:solidFill>
                <a:srgbClr val="C0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Отсутствие обоснованных условий передачи результатов НИОКР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Инициатору осложняет заключение контракта между МИП и ФСИ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0" dirty="0" smtClean="0"/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0" i="1" dirty="0">
              <a:solidFill>
                <a:srgbClr val="006600"/>
              </a:solidFill>
            </a:endParaRPr>
          </a:p>
        </p:txBody>
      </p:sp>
      <p:sp>
        <p:nvSpPr>
          <p:cNvPr id="19763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Интеллектуальная </a:t>
            </a:r>
            <a:br>
              <a:rPr lang="ru-RU" altLang="ru-RU" sz="3200" smtClean="0"/>
            </a:br>
            <a:r>
              <a:rPr lang="ru-RU" altLang="ru-RU" sz="3200" smtClean="0"/>
              <a:t>собственность</a:t>
            </a:r>
            <a:endParaRPr lang="en-US" altLang="ru-RU" sz="3200" b="0" smtClean="0"/>
          </a:p>
        </p:txBody>
      </p:sp>
      <p:sp>
        <p:nvSpPr>
          <p:cNvPr id="197636" name="TextBox 3"/>
          <p:cNvSpPr txBox="1">
            <a:spLocks noChangeArrowheads="1"/>
          </p:cNvSpPr>
          <p:nvPr/>
        </p:nvSpPr>
        <p:spPr bwMode="auto">
          <a:xfrm>
            <a:off x="684213" y="5229225"/>
            <a:ext cx="43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6000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http://d2sjewfhjskaky.cloudfront.net/2998/493bcec5812036ea24ebf75a41937c0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7" y="490559"/>
            <a:ext cx="8531343" cy="65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600" smtClean="0"/>
              <a:t>Варианты взаимодействия</a:t>
            </a:r>
            <a:br>
              <a:rPr lang="ru-RU" altLang="ru-RU" sz="3600" smtClean="0"/>
            </a:br>
            <a:r>
              <a:rPr lang="ru-RU" altLang="ru-RU" sz="3600" smtClean="0"/>
              <a:t>с крупным предприятием</a:t>
            </a:r>
            <a:endParaRPr lang="en-US" altLang="ru-RU" sz="3600" smtClean="0"/>
          </a:p>
        </p:txBody>
      </p:sp>
      <p:sp>
        <p:nvSpPr>
          <p:cNvPr id="489475" name="AutoShape 3"/>
          <p:cNvSpPr>
            <a:spLocks noChangeArrowheads="1"/>
          </p:cNvSpPr>
          <p:nvPr/>
        </p:nvSpPr>
        <p:spPr bwMode="invGray">
          <a:xfrm rot="39573186">
            <a:off x="5040313" y="2660650"/>
            <a:ext cx="666750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0311D"/>
              </a:solidFill>
              <a:latin typeface="+mn-lt"/>
            </a:endParaRPr>
          </a:p>
        </p:txBody>
      </p:sp>
      <p:sp>
        <p:nvSpPr>
          <p:cNvPr id="489476" name="AutoShape 4"/>
          <p:cNvSpPr>
            <a:spLocks noChangeArrowheads="1"/>
          </p:cNvSpPr>
          <p:nvPr/>
        </p:nvSpPr>
        <p:spPr bwMode="invGray">
          <a:xfrm rot="3465783">
            <a:off x="5033168" y="4552157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0311D"/>
              </a:solidFill>
              <a:latin typeface="+mn-lt"/>
            </a:endParaRPr>
          </a:p>
        </p:txBody>
      </p:sp>
      <p:sp>
        <p:nvSpPr>
          <p:cNvPr id="489477" name="AutoShape 5"/>
          <p:cNvSpPr>
            <a:spLocks noChangeArrowheads="1"/>
          </p:cNvSpPr>
          <p:nvPr/>
        </p:nvSpPr>
        <p:spPr bwMode="invGray">
          <a:xfrm rot="35969022">
            <a:off x="3921918" y="2691607"/>
            <a:ext cx="7477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0311D"/>
              </a:solidFill>
              <a:latin typeface="+mn-lt"/>
            </a:endParaRPr>
          </a:p>
        </p:txBody>
      </p:sp>
      <p:sp>
        <p:nvSpPr>
          <p:cNvPr id="489478" name="AutoShape 6"/>
          <p:cNvSpPr>
            <a:spLocks noChangeArrowheads="1"/>
          </p:cNvSpPr>
          <p:nvPr/>
        </p:nvSpPr>
        <p:spPr bwMode="invGray">
          <a:xfrm rot="7535209">
            <a:off x="3925094" y="4521994"/>
            <a:ext cx="698500" cy="255588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0311D"/>
              </a:solidFill>
              <a:latin typeface="+mn-lt"/>
            </a:endParaRPr>
          </a:p>
        </p:txBody>
      </p:sp>
      <p:sp>
        <p:nvSpPr>
          <p:cNvPr id="489479" name="AutoShape 7"/>
          <p:cNvSpPr>
            <a:spLocks noChangeArrowheads="1"/>
          </p:cNvSpPr>
          <p:nvPr/>
        </p:nvSpPr>
        <p:spPr bwMode="invGray">
          <a:xfrm>
            <a:off x="5541963" y="3640138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0311D"/>
              </a:solidFill>
              <a:latin typeface="+mn-lt"/>
            </a:endParaRPr>
          </a:p>
        </p:txBody>
      </p:sp>
      <p:sp>
        <p:nvSpPr>
          <p:cNvPr id="489480" name="AutoShape 8"/>
          <p:cNvSpPr>
            <a:spLocks noChangeArrowheads="1"/>
          </p:cNvSpPr>
          <p:nvPr/>
        </p:nvSpPr>
        <p:spPr bwMode="invGray">
          <a:xfrm rot="-10800000">
            <a:off x="3421063" y="3633788"/>
            <a:ext cx="760412" cy="255587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39274" name="Oval 9"/>
          <p:cNvSpPr>
            <a:spLocks noChangeArrowheads="1"/>
          </p:cNvSpPr>
          <p:nvPr/>
        </p:nvSpPr>
        <p:spPr bwMode="gray">
          <a:xfrm>
            <a:off x="3197225" y="2082800"/>
            <a:ext cx="3295650" cy="3297238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ru-RU" altLang="ru-RU">
              <a:solidFill>
                <a:srgbClr val="30311D"/>
              </a:solidFill>
            </a:endParaRPr>
          </a:p>
        </p:txBody>
      </p:sp>
      <p:grpSp>
        <p:nvGrpSpPr>
          <p:cNvPr id="139275" name="Group 10"/>
          <p:cNvGrpSpPr>
            <a:grpSpLocks/>
          </p:cNvGrpSpPr>
          <p:nvPr/>
        </p:nvGrpSpPr>
        <p:grpSpPr bwMode="auto">
          <a:xfrm>
            <a:off x="3889375" y="2808288"/>
            <a:ext cx="1901825" cy="1901825"/>
            <a:chOff x="2238" y="1769"/>
            <a:chExt cx="1361" cy="1361"/>
          </a:xfrm>
        </p:grpSpPr>
        <p:sp>
          <p:nvSpPr>
            <p:cNvPr id="139287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 altLang="ru-RU">
                <a:solidFill>
                  <a:srgbClr val="30311D"/>
                </a:solidFill>
              </a:endParaRPr>
            </a:p>
          </p:txBody>
        </p:sp>
        <p:sp>
          <p:nvSpPr>
            <p:cNvPr id="139288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>
                <a:solidFill>
                  <a:srgbClr val="30311D"/>
                </a:solidFill>
              </a:endParaRPr>
            </a:p>
          </p:txBody>
        </p:sp>
        <p:sp>
          <p:nvSpPr>
            <p:cNvPr id="139289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>
                <a:solidFill>
                  <a:srgbClr val="30311D"/>
                </a:solidFill>
              </a:endParaRPr>
            </a:p>
          </p:txBody>
        </p:sp>
        <p:sp>
          <p:nvSpPr>
            <p:cNvPr id="139290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>
                <a:solidFill>
                  <a:srgbClr val="30311D"/>
                </a:solidFill>
              </a:endParaRPr>
            </a:p>
          </p:txBody>
        </p:sp>
        <p:grpSp>
          <p:nvGrpSpPr>
            <p:cNvPr id="139291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139293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 altLang="ru-RU">
                  <a:solidFill>
                    <a:srgbClr val="30311D"/>
                  </a:solidFill>
                </a:endParaRPr>
              </a:p>
            </p:txBody>
          </p:sp>
          <p:sp>
            <p:nvSpPr>
              <p:cNvPr id="139294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 altLang="ru-RU">
                  <a:solidFill>
                    <a:srgbClr val="30311D"/>
                  </a:solidFill>
                </a:endParaRPr>
              </a:p>
            </p:txBody>
          </p:sp>
          <p:sp>
            <p:nvSpPr>
              <p:cNvPr id="139295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 altLang="ru-RU">
                  <a:solidFill>
                    <a:srgbClr val="30311D"/>
                  </a:solidFill>
                </a:endParaRPr>
              </a:p>
            </p:txBody>
          </p:sp>
          <p:sp>
            <p:nvSpPr>
              <p:cNvPr id="139296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ru-RU" altLang="ru-RU">
                  <a:solidFill>
                    <a:srgbClr val="30311D"/>
                  </a:solidFill>
                </a:endParaRPr>
              </a:p>
            </p:txBody>
          </p:sp>
        </p:grpSp>
        <p:sp>
          <p:nvSpPr>
            <p:cNvPr id="139292" name="Text Box 20"/>
            <p:cNvSpPr txBox="1">
              <a:spLocks noChangeArrowheads="1"/>
            </p:cNvSpPr>
            <p:nvPr/>
          </p:nvSpPr>
          <p:spPr bwMode="gray">
            <a:xfrm>
              <a:off x="2488" y="2226"/>
              <a:ext cx="882" cy="4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solidFill>
                    <a:srgbClr val="080808"/>
                  </a:solidFill>
                </a:rPr>
                <a:t>МИП</a:t>
              </a:r>
              <a:endParaRPr lang="en-US" altLang="ru-RU" sz="3600">
                <a:solidFill>
                  <a:srgbClr val="080808"/>
                </a:solidFill>
              </a:endParaRPr>
            </a:p>
          </p:txBody>
        </p:sp>
      </p:grpSp>
      <p:sp>
        <p:nvSpPr>
          <p:cNvPr id="489493" name="AutoShape 21"/>
          <p:cNvSpPr>
            <a:spLocks noChangeArrowheads="1"/>
          </p:cNvSpPr>
          <p:nvPr/>
        </p:nvSpPr>
        <p:spPr bwMode="gray">
          <a:xfrm>
            <a:off x="1038225" y="3148013"/>
            <a:ext cx="2346325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Поставка чужой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продукции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(посредник)</a:t>
            </a:r>
            <a:endParaRPr lang="en-US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489495" name="AutoShape 23"/>
          <p:cNvSpPr>
            <a:spLocks noChangeArrowheads="1"/>
          </p:cNvSpPr>
          <p:nvPr/>
        </p:nvSpPr>
        <p:spPr bwMode="gray">
          <a:xfrm>
            <a:off x="1365250" y="4851400"/>
            <a:ext cx="2622550" cy="828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Поставка собственной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продукции разовая</a:t>
            </a:r>
            <a:endParaRPr lang="en-US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489496" name="AutoShape 24"/>
          <p:cNvSpPr>
            <a:spLocks noChangeArrowheads="1"/>
          </p:cNvSpPr>
          <p:nvPr/>
        </p:nvSpPr>
        <p:spPr bwMode="gray">
          <a:xfrm>
            <a:off x="6326188" y="3197225"/>
            <a:ext cx="2357437" cy="11604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Предложение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собственных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разработок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(ИС) </a:t>
            </a:r>
            <a:endParaRPr lang="en-US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265238" y="1120775"/>
            <a:ext cx="7507287" cy="16605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ПРОГРАММА  «КООПЕРАЦИЯ»</a:t>
            </a:r>
          </a:p>
          <a:p>
            <a:pPr algn="ctr" eaLnBrk="1" hangingPunct="1">
              <a:defRPr/>
            </a:pPr>
            <a:endParaRPr lang="ru-RU" sz="2400" dirty="0">
              <a:solidFill>
                <a:srgbClr val="003366"/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                                            </a:t>
            </a:r>
          </a:p>
        </p:txBody>
      </p:sp>
      <p:sp>
        <p:nvSpPr>
          <p:cNvPr id="489497" name="AutoShape 25"/>
          <p:cNvSpPr>
            <a:spLocks noChangeArrowheads="1"/>
          </p:cNvSpPr>
          <p:nvPr/>
        </p:nvSpPr>
        <p:spPr bwMode="gray">
          <a:xfrm>
            <a:off x="5940152" y="1772816"/>
            <a:ext cx="2469606" cy="87645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68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28575">
            <a:solidFill>
              <a:srgbClr val="FEFEFE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Проведение целевых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НИОКР</a:t>
            </a:r>
            <a:endParaRPr lang="en-US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489498" name="AutoShape 26"/>
          <p:cNvSpPr>
            <a:spLocks noChangeArrowheads="1"/>
          </p:cNvSpPr>
          <p:nvPr/>
        </p:nvSpPr>
        <p:spPr bwMode="gray">
          <a:xfrm>
            <a:off x="5664200" y="4843463"/>
            <a:ext cx="2660650" cy="782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Поставка собственной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продукции постоянная</a:t>
            </a:r>
            <a:endParaRPr lang="en-US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489494" name="AutoShape 22"/>
          <p:cNvSpPr>
            <a:spLocks noChangeArrowheads="1"/>
          </p:cNvSpPr>
          <p:nvPr/>
        </p:nvSpPr>
        <p:spPr bwMode="gray">
          <a:xfrm>
            <a:off x="1703839" y="1775804"/>
            <a:ext cx="2309813" cy="85654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00000">
                <a:schemeClr val="accent1"/>
              </a:gs>
              <a:gs pos="76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28575">
            <a:solidFill>
              <a:srgbClr val="FEFEFE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Поставка продукта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целевой разработки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EFEFE"/>
                </a:solidFill>
                <a:latin typeface="+mn-lt"/>
              </a:rPr>
              <a:t>(в том числе и ОИС)  </a:t>
            </a:r>
            <a:endParaRPr lang="en-US" dirty="0">
              <a:solidFill>
                <a:srgbClr val="FEFEFE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827088" y="3141663"/>
            <a:ext cx="7993062" cy="2159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/>
          </a:p>
        </p:txBody>
      </p:sp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135937" cy="5445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Отсутствие обоснованной проработки конкретных условий передачи результатов НИОКР Инициатору при заключении        соглашения между Инициатором и МИП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b="0" dirty="0" smtClean="0"/>
              <a:t>**********  *******  ******, куратор Фонда </a:t>
            </a:r>
            <a:br>
              <a:rPr lang="ru-RU" sz="1800" b="0" dirty="0" smtClean="0"/>
            </a:br>
            <a:r>
              <a:rPr lang="ru-RU" sz="1800" b="0" dirty="0" smtClean="0"/>
              <a:t>«</a:t>
            </a:r>
            <a:r>
              <a:rPr lang="ru-RU" sz="1600" b="0" i="1" dirty="0" smtClean="0"/>
              <a:t>В соглашении между МИП и Инициатором отсутствуют приложения, определяющие порядок и условия передачи Инициатору результатов НИОКР. Необходимо приложить данный документ».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b="0" i="1" dirty="0" smtClean="0"/>
              <a:t>                                                                                                               </a:t>
            </a:r>
            <a:r>
              <a:rPr lang="ru-RU" sz="1400" b="0" i="1" dirty="0" smtClean="0"/>
              <a:t>19.05.2015г.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1400" b="0" i="1" dirty="0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Типичное замечание при согласовании контракта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0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0" dirty="0" smtClean="0"/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0" i="1" dirty="0">
              <a:solidFill>
                <a:srgbClr val="006600"/>
              </a:solidFill>
            </a:endParaRPr>
          </a:p>
        </p:txBody>
      </p:sp>
      <p:sp>
        <p:nvSpPr>
          <p:cNvPr id="19866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Проблемы интеллектуальной </a:t>
            </a:r>
            <a:br>
              <a:rPr lang="ru-RU" altLang="ru-RU" sz="3200" smtClean="0"/>
            </a:br>
            <a:r>
              <a:rPr lang="ru-RU" altLang="ru-RU" sz="3200" smtClean="0"/>
              <a:t>собственности </a:t>
            </a:r>
            <a:r>
              <a:rPr lang="ru-RU" altLang="ru-RU" sz="2800" b="0" smtClean="0"/>
              <a:t>(примеры) </a:t>
            </a:r>
            <a:endParaRPr lang="en-US" altLang="ru-RU" sz="2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135937" cy="54451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Обязательные условия контракта на НИОКР: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0" dirty="0" smtClean="0">
                <a:solidFill>
                  <a:srgbClr val="428BB9">
                    <a:lumMod val="75000"/>
                  </a:srgbClr>
                </a:solidFill>
              </a:rPr>
              <a:t>         подписанное </a:t>
            </a:r>
            <a:r>
              <a:rPr lang="ru-RU" sz="2400" b="0" dirty="0">
                <a:solidFill>
                  <a:srgbClr val="428BB9">
                    <a:lumMod val="75000"/>
                  </a:srgbClr>
                </a:solidFill>
              </a:rPr>
              <a:t>Соглашение Инициатора с </a:t>
            </a:r>
            <a:r>
              <a:rPr lang="ru-RU" sz="2400" b="0" dirty="0" smtClean="0">
                <a:solidFill>
                  <a:srgbClr val="428BB9">
                    <a:lumMod val="75000"/>
                  </a:srgbClr>
                </a:solidFill>
              </a:rPr>
              <a:t>МИП</a:t>
            </a:r>
            <a:endParaRPr lang="ru-RU" sz="2000" u="sng" dirty="0" smtClean="0"/>
          </a:p>
          <a:p>
            <a:pPr algn="r" eaLnBrk="1" hangingPunct="1">
              <a:spcBef>
                <a:spcPts val="2400"/>
              </a:spcBef>
              <a:buFont typeface="Wingdings" pitchFamily="2" charset="2"/>
              <a:buNone/>
              <a:defRPr/>
            </a:pPr>
            <a:r>
              <a:rPr lang="ru-RU" sz="2000" u="sng" dirty="0" smtClean="0"/>
              <a:t>Инициатор – МИП: основные условия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SzPct val="110000"/>
              <a:buFont typeface="Courier New" panose="02070309020205020404" pitchFamily="49" charset="0"/>
              <a:buChar char="o"/>
              <a:defRPr/>
            </a:pPr>
            <a:r>
              <a:rPr lang="ru-RU" sz="2000" b="0" dirty="0" smtClean="0"/>
              <a:t>предварительное определение объектов ИС, создаваемых            в результате НИОКР</a:t>
            </a:r>
          </a:p>
          <a:p>
            <a:pPr eaLnBrk="1" hangingPunct="1">
              <a:lnSpc>
                <a:spcPct val="80000"/>
              </a:lnSpc>
              <a:buSzPct val="110000"/>
              <a:buFont typeface="Courier New" panose="02070309020205020404" pitchFamily="49" charset="0"/>
              <a:buChar char="o"/>
              <a:defRPr/>
            </a:pPr>
            <a:r>
              <a:rPr lang="ru-RU" sz="2000" b="0" dirty="0" smtClean="0"/>
              <a:t>сумма вознаграждения МИП варьируется в пределах </a:t>
            </a:r>
            <a:r>
              <a:rPr lang="ru-RU" sz="2000" dirty="0" smtClean="0"/>
              <a:t>1 - 12</a:t>
            </a:r>
            <a:r>
              <a:rPr lang="ru-RU" sz="2000" b="0" dirty="0" smtClean="0"/>
              <a:t>% выручки от продаж Инициатором новой продукции, исходя из стандартных ставок роялти и правовых, экономических, обязательственных условий лицензии</a:t>
            </a:r>
          </a:p>
          <a:p>
            <a:pPr eaLnBrk="1" hangingPunct="1">
              <a:lnSpc>
                <a:spcPct val="80000"/>
              </a:lnSpc>
              <a:buSzPct val="110000"/>
              <a:buFont typeface="Courier New" panose="02070309020205020404" pitchFamily="49" charset="0"/>
              <a:buChar char="o"/>
              <a:defRPr/>
            </a:pPr>
            <a:r>
              <a:rPr lang="ru-RU" sz="2000" b="0" dirty="0" smtClean="0"/>
              <a:t>тип платежа (паушальный или роялти) при передаче Инициатору прав на ИС</a:t>
            </a:r>
          </a:p>
          <a:p>
            <a:pPr eaLnBrk="1" hangingPunct="1">
              <a:lnSpc>
                <a:spcPct val="80000"/>
              </a:lnSpc>
              <a:buSzPct val="110000"/>
              <a:buFont typeface="Arial" panose="020B0604020202020204" pitchFamily="34" charset="0"/>
              <a:buChar char="•"/>
              <a:defRPr/>
            </a:pPr>
            <a:endParaRPr lang="ru-RU" sz="2000" b="0" dirty="0"/>
          </a:p>
          <a:p>
            <a:pPr marL="0" indent="0" algn="r" eaLnBrk="1" hangingPunct="1">
              <a:lnSpc>
                <a:spcPct val="80000"/>
              </a:lnSpc>
              <a:buSzPct val="110000"/>
              <a:buFont typeface="Wingdings" pitchFamily="2" charset="2"/>
              <a:buNone/>
              <a:defRPr/>
            </a:pPr>
            <a:r>
              <a:rPr lang="ru-RU" sz="2000" b="0" i="1" dirty="0" smtClean="0"/>
              <a:t>При выборе варианта роялти рекомендуются</a:t>
            </a:r>
          </a:p>
          <a:p>
            <a:pPr marL="0" indent="0" algn="r" eaLnBrk="1" hangingPunct="1">
              <a:lnSpc>
                <a:spcPct val="80000"/>
              </a:lnSpc>
              <a:buSzPct val="110000"/>
              <a:buFont typeface="Wingdings" pitchFamily="2" charset="2"/>
              <a:buNone/>
              <a:defRPr/>
            </a:pPr>
            <a:r>
              <a:rPr lang="ru-RU" sz="2000" b="0" i="1" dirty="0" smtClean="0"/>
              <a:t> для расчетов стандартные ставки роялти                                                    по отраслям промышленности</a:t>
            </a:r>
          </a:p>
          <a:p>
            <a:pPr marL="0" indent="0" algn="r" eaLnBrk="1" hangingPunct="1">
              <a:lnSpc>
                <a:spcPct val="80000"/>
              </a:lnSpc>
              <a:buSzPct val="110000"/>
              <a:buFont typeface="Wingdings" pitchFamily="2" charset="2"/>
              <a:buNone/>
              <a:defRPr/>
            </a:pPr>
            <a:endParaRPr lang="ru-RU" sz="2000" b="0" i="1" dirty="0">
              <a:solidFill>
                <a:srgbClr val="0066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SzPct val="110000"/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rgbClr val="C00000"/>
                </a:solidFill>
              </a:rPr>
              <a:t>Безвозмездная передача прав отвергается Фондом</a:t>
            </a:r>
            <a:endParaRPr lang="en-US" sz="1800" i="1" dirty="0">
              <a:solidFill>
                <a:srgbClr val="C00000"/>
              </a:solidFill>
            </a:endParaRPr>
          </a:p>
        </p:txBody>
      </p:sp>
      <p:sp>
        <p:nvSpPr>
          <p:cNvPr id="19968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Проблемы интеллектуальной </a:t>
            </a:r>
            <a:br>
              <a:rPr lang="ru-RU" altLang="ru-RU" sz="3200" smtClean="0"/>
            </a:br>
            <a:r>
              <a:rPr lang="ru-RU" altLang="ru-RU" sz="3200" smtClean="0"/>
              <a:t>собственности </a:t>
            </a:r>
            <a:r>
              <a:rPr lang="ru-RU" altLang="ru-RU" sz="2800" b="0" smtClean="0"/>
              <a:t>(дополнение) </a:t>
            </a:r>
            <a:endParaRPr lang="en-US" altLang="ru-RU" sz="2800" b="0" smtClean="0"/>
          </a:p>
        </p:txBody>
      </p:sp>
      <p:sp>
        <p:nvSpPr>
          <p:cNvPr id="199684" name="TextBox 3"/>
          <p:cNvSpPr txBox="1">
            <a:spLocks noChangeArrowheads="1"/>
          </p:cNvSpPr>
          <p:nvPr/>
        </p:nvSpPr>
        <p:spPr bwMode="auto">
          <a:xfrm>
            <a:off x="1403350" y="5942013"/>
            <a:ext cx="43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6000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Технические характеристики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268413"/>
            <a:ext cx="8177212" cy="53609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Обоснованность технических характеристик новой продукции в сравнении с характеристиками аналогов (в т.ч. мировых)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Варианты обоснования: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экспериментальным путем,  расчетным путем, на основании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стандартов (требуемые), на основании опубликованных данных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Основные недочеты</a:t>
            </a:r>
            <a:r>
              <a:rPr lang="ru-RU" sz="2400" b="0" dirty="0" smtClean="0"/>
              <a:t>:</a:t>
            </a:r>
          </a:p>
          <a:p>
            <a:pPr eaLnBrk="1" hangingPunct="1">
              <a:defRPr/>
            </a:pPr>
            <a:r>
              <a:rPr lang="ru-RU" sz="2000" b="0" dirty="0" smtClean="0"/>
              <a:t>подмена характеристик функциональными возможностями (требованиями)</a:t>
            </a:r>
          </a:p>
          <a:p>
            <a:pPr eaLnBrk="1" hangingPunct="1">
              <a:defRPr/>
            </a:pPr>
            <a:r>
              <a:rPr lang="ru-RU" sz="2000" b="0" dirty="0" smtClean="0"/>
              <a:t>отсутствие сравнительного анализа</a:t>
            </a:r>
          </a:p>
          <a:p>
            <a:pPr eaLnBrk="1" hangingPunct="1">
              <a:defRPr/>
            </a:pPr>
            <a:r>
              <a:rPr lang="ru-RU" sz="2000" b="0" dirty="0" smtClean="0"/>
              <a:t>сравнение в обобщенном виде, без параметров</a:t>
            </a:r>
          </a:p>
          <a:p>
            <a:pPr eaLnBrk="1" hangingPunct="1">
              <a:defRPr/>
            </a:pPr>
            <a:r>
              <a:rPr lang="ru-RU" sz="2000" b="0" dirty="0" smtClean="0"/>
              <a:t>отсутствие обоснования параметров</a:t>
            </a:r>
          </a:p>
          <a:p>
            <a:pPr eaLnBrk="1" hangingPunct="1">
              <a:defRPr/>
            </a:pPr>
            <a:r>
              <a:rPr lang="ru-RU" sz="2000" b="0" dirty="0" smtClean="0"/>
              <a:t>характеристики относятся не к тому объекту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243887" cy="54451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defRPr/>
            </a:pPr>
            <a:endParaRPr lang="ru-RU" sz="2400" b="0" dirty="0" smtClean="0"/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400" b="0" i="1" dirty="0" smtClean="0">
                <a:solidFill>
                  <a:srgbClr val="C00000"/>
                </a:solidFill>
              </a:rPr>
              <a:t>«В результате работ должно появиться изделие более высокого уровня с расширенными функциями, изложенными в </a:t>
            </a:r>
            <a:r>
              <a:rPr lang="ru-RU" sz="2400" b="0" i="1" dirty="0" err="1" smtClean="0">
                <a:solidFill>
                  <a:srgbClr val="C00000"/>
                </a:solidFill>
              </a:rPr>
              <a:t>п</a:t>
            </a:r>
            <a:r>
              <a:rPr lang="ru-RU" sz="2400" b="0" i="1" dirty="0" smtClean="0">
                <a:solidFill>
                  <a:srgbClr val="C00000"/>
                </a:solidFill>
              </a:rPr>
              <a:t> 2.2 настоящего ТЭО»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400" b="0" i="1" dirty="0" smtClean="0">
                <a:solidFill>
                  <a:srgbClr val="C00000"/>
                </a:solidFill>
              </a:rPr>
              <a:t>«…Характеристики разрабатываемых систем должны соответствовать или превосходить характеристики систем зарубежных аналогов»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400" b="0" i="1" dirty="0" smtClean="0">
                <a:solidFill>
                  <a:srgbClr val="C00000"/>
                </a:solidFill>
              </a:rPr>
              <a:t>«…Закупаемое по очень высоким  ценам  зарубежное оборудование </a:t>
            </a:r>
            <a:r>
              <a:rPr lang="en-US" sz="2400" b="0" i="1" dirty="0" smtClean="0">
                <a:solidFill>
                  <a:srgbClr val="C00000"/>
                </a:solidFill>
              </a:rPr>
              <a:t>&lt;</a:t>
            </a:r>
            <a:r>
              <a:rPr lang="ru-RU" sz="2400" b="0" i="1" dirty="0" smtClean="0">
                <a:solidFill>
                  <a:srgbClr val="C00000"/>
                </a:solidFill>
              </a:rPr>
              <a:t>….</a:t>
            </a:r>
            <a:r>
              <a:rPr lang="en-US" sz="2400" b="0" i="1" dirty="0" smtClean="0">
                <a:solidFill>
                  <a:srgbClr val="C00000"/>
                </a:solidFill>
              </a:rPr>
              <a:t>&gt;</a:t>
            </a:r>
            <a:r>
              <a:rPr lang="ru-RU" sz="2400" b="0" i="1" dirty="0" smtClean="0">
                <a:solidFill>
                  <a:srgbClr val="C00000"/>
                </a:solidFill>
              </a:rPr>
              <a:t> в условиях России работает неудовлетворительно и требует значительных дотаций из бюджета при его эксплуатации»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C00000"/>
              </a:solidFill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400" b="0" i="1" dirty="0" smtClean="0">
              <a:solidFill>
                <a:srgbClr val="C00000"/>
              </a:solidFill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1800" b="0" i="1" dirty="0"/>
          </a:p>
        </p:txBody>
      </p:sp>
      <p:sp>
        <p:nvSpPr>
          <p:cNvPr id="201731" name="Rectangle 19"/>
          <p:cNvSpPr>
            <a:spLocks noGrp="1" noChangeArrowheads="1"/>
          </p:cNvSpPr>
          <p:nvPr>
            <p:ph type="title"/>
          </p:nvPr>
        </p:nvSpPr>
        <p:spPr>
          <a:xfrm>
            <a:off x="1039813" y="41275"/>
            <a:ext cx="7958137" cy="101123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Технические характеристики </a:t>
            </a:r>
            <a:br>
              <a:rPr lang="ru-RU" altLang="ru-RU" sz="3200" smtClean="0"/>
            </a:br>
            <a:r>
              <a:rPr lang="ru-RU" altLang="ru-RU" sz="3200" smtClean="0"/>
              <a:t>                                     </a:t>
            </a:r>
            <a:r>
              <a:rPr lang="ru-RU" altLang="ru-RU" sz="2800" b="0" smtClean="0"/>
              <a:t>(примеры) </a:t>
            </a:r>
            <a:endParaRPr lang="en-US" altLang="ru-RU" sz="2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135937" cy="5445125"/>
          </a:xfrm>
        </p:spPr>
        <p:txBody>
          <a:bodyPr/>
          <a:lstStyle/>
          <a:p>
            <a:pPr indent="-395288"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000" b="0" i="1" smtClean="0">
                <a:solidFill>
                  <a:srgbClr val="006600"/>
                </a:solidFill>
              </a:rPr>
              <a:t>«Индикатором мирового уровня в отрасли являются высокоомные подложки </a:t>
            </a:r>
            <a:r>
              <a:rPr lang="en-US" altLang="ru-RU" sz="2000" b="0" i="1" smtClean="0">
                <a:solidFill>
                  <a:srgbClr val="006600"/>
                </a:solidFill>
              </a:rPr>
              <a:t>CREE, </a:t>
            </a:r>
            <a:r>
              <a:rPr lang="ru-RU" altLang="ru-RU" sz="2000" b="0" i="1" smtClean="0">
                <a:solidFill>
                  <a:srgbClr val="006600"/>
                </a:solidFill>
              </a:rPr>
              <a:t>которые обладают следующими основными характеристиками:</a:t>
            </a:r>
          </a:p>
          <a:p>
            <a:pPr indent="-395288"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000" b="0" i="1" smtClean="0">
                <a:solidFill>
                  <a:srgbClr val="006600"/>
                </a:solidFill>
              </a:rPr>
              <a:t>     - диаметр − 100 - 150.0 мм ± 0.25 мм;</a:t>
            </a:r>
          </a:p>
          <a:p>
            <a:pPr indent="-395288"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000" b="0" i="1" smtClean="0">
                <a:solidFill>
                  <a:srgbClr val="006600"/>
                </a:solidFill>
              </a:rPr>
              <a:t>     -удельное сопротивление – не менее 1×105 Ом • см.</a:t>
            </a:r>
          </a:p>
          <a:p>
            <a:pPr indent="-395288"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000" b="0" i="1" smtClean="0">
                <a:solidFill>
                  <a:srgbClr val="006600"/>
                </a:solidFill>
              </a:rPr>
              <a:t>Инициатор производит полуизолирующие подложки 6H-SiC </a:t>
            </a:r>
          </a:p>
          <a:p>
            <a:pPr indent="-395288"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000" b="0" i="1" smtClean="0">
                <a:solidFill>
                  <a:srgbClr val="006600"/>
                </a:solidFill>
              </a:rPr>
              <a:t>     - диаметром 76,2 мм и </a:t>
            </a:r>
          </a:p>
          <a:p>
            <a:pPr indent="-395288"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000" b="0" i="1" smtClean="0">
                <a:solidFill>
                  <a:srgbClr val="006600"/>
                </a:solidFill>
              </a:rPr>
              <a:t>     - удельным сопротивлением 105 Ом • см.</a:t>
            </a:r>
            <a:r>
              <a:rPr lang="ru-RU" altLang="ru-RU" sz="2000" smtClean="0">
                <a:solidFill>
                  <a:srgbClr val="006600"/>
                </a:solidFill>
              </a:rPr>
              <a:t> </a:t>
            </a:r>
          </a:p>
          <a:p>
            <a:pPr indent="-395288"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000" b="0" i="1" smtClean="0">
                <a:solidFill>
                  <a:srgbClr val="006600"/>
                </a:solidFill>
              </a:rPr>
              <a:t>По значению удельного сопротивления подложки, предлагаемые к разработке, полностью соответствуют характеристикам продукции мирового лидера, что позволяет говорить о том, что разрабатываемый продукт не уступает показателям конкурента </a:t>
            </a:r>
          </a:p>
        </p:txBody>
      </p:sp>
      <p:sp>
        <p:nvSpPr>
          <p:cNvPr id="202755" name="Rectangle 19"/>
          <p:cNvSpPr>
            <a:spLocks noGrp="1" noChangeArrowheads="1"/>
          </p:cNvSpPr>
          <p:nvPr>
            <p:ph type="title"/>
          </p:nvPr>
        </p:nvSpPr>
        <p:spPr>
          <a:xfrm>
            <a:off x="1039813" y="41275"/>
            <a:ext cx="7958137" cy="101123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Технические характеристики </a:t>
            </a:r>
            <a:br>
              <a:rPr lang="ru-RU" altLang="ru-RU" sz="3200" smtClean="0"/>
            </a:br>
            <a:r>
              <a:rPr lang="ru-RU" altLang="ru-RU" sz="3200" smtClean="0"/>
              <a:t>                                     </a:t>
            </a:r>
            <a:r>
              <a:rPr lang="ru-RU" altLang="ru-RU" sz="2800" b="0" smtClean="0"/>
              <a:t>(примеры) </a:t>
            </a:r>
            <a:endParaRPr lang="en-US" altLang="ru-RU" sz="2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Задел по проекту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268413"/>
            <a:ext cx="8177212" cy="53609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Наличие и уровень научного – технического задела по реализации проекта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0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b="0" u="sng" dirty="0" smtClean="0"/>
              <a:t>Адекватный задел по проекту</a:t>
            </a:r>
            <a:r>
              <a:rPr lang="ru-RU" sz="2400" b="0" dirty="0" smtClean="0"/>
              <a:t>: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sz="2000" b="0" dirty="0" smtClean="0"/>
              <a:t>наличие научных публикаций </a:t>
            </a:r>
            <a:r>
              <a:rPr lang="ru-RU" sz="2000" dirty="0" smtClean="0"/>
              <a:t>по теме проекта</a:t>
            </a:r>
          </a:p>
          <a:p>
            <a:pPr eaLnBrk="1" hangingPunct="1">
              <a:defRPr/>
            </a:pPr>
            <a:r>
              <a:rPr lang="ru-RU" sz="2000" b="0" dirty="0" smtClean="0"/>
              <a:t>давность публикаций </a:t>
            </a:r>
            <a:r>
              <a:rPr lang="ru-RU" sz="2000" dirty="0" smtClean="0"/>
              <a:t>не более 4 – 5 лет</a:t>
            </a:r>
          </a:p>
          <a:p>
            <a:pPr eaLnBrk="1" hangingPunct="1">
              <a:defRPr/>
            </a:pPr>
            <a:r>
              <a:rPr lang="ru-RU" sz="2000" b="0" dirty="0" smtClean="0"/>
              <a:t>наличие образцов устройства / продукта</a:t>
            </a:r>
          </a:p>
          <a:p>
            <a:pPr eaLnBrk="1" hangingPunct="1">
              <a:defRPr/>
            </a:pPr>
            <a:r>
              <a:rPr lang="ru-RU" sz="2000" b="0" dirty="0" smtClean="0"/>
              <a:t>наличие технологической проработки и т.д.</a:t>
            </a:r>
          </a:p>
          <a:p>
            <a:pPr algn="ctr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ru-RU" sz="2400" b="0" i="1" dirty="0" smtClean="0"/>
              <a:t>В  ИТ – проектах, с учетом специфики</a:t>
            </a:r>
            <a:r>
              <a:rPr lang="ru-RU" sz="2400" b="0" dirty="0" smtClean="0"/>
              <a:t>: </a:t>
            </a:r>
            <a:r>
              <a:rPr lang="ru-RU" sz="2400" dirty="0" smtClean="0"/>
              <a:t> 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ru-RU" sz="2000" b="0" dirty="0" smtClean="0"/>
              <a:t>наличие математических и иных моделей</a:t>
            </a:r>
          </a:p>
          <a:p>
            <a:pPr eaLnBrk="1" hangingPunct="1">
              <a:defRPr/>
            </a:pPr>
            <a:r>
              <a:rPr lang="ru-RU" sz="2000" b="0" dirty="0" smtClean="0"/>
              <a:t>архитектура и функциональная схема</a:t>
            </a:r>
          </a:p>
          <a:p>
            <a:pPr eaLnBrk="1" hangingPunct="1">
              <a:defRPr/>
            </a:pPr>
            <a:r>
              <a:rPr lang="ru-RU" sz="2000" b="0" dirty="0" smtClean="0"/>
              <a:t>выработанные новые подходы</a:t>
            </a:r>
          </a:p>
          <a:p>
            <a:pPr eaLnBrk="1" hangingPunct="1">
              <a:defRPr/>
            </a:pPr>
            <a:r>
              <a:rPr lang="ru-RU" sz="2000" b="0" dirty="0" smtClean="0"/>
              <a:t>опыт создания сходных продуктов с иными параметрами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243887" cy="54451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defRPr/>
            </a:pPr>
            <a:endParaRPr lang="ru-RU" sz="2400" b="0" dirty="0" smtClean="0"/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000" b="0" i="1" dirty="0" smtClean="0">
                <a:solidFill>
                  <a:srgbClr val="C00000"/>
                </a:solidFill>
              </a:rPr>
              <a:t>«</a:t>
            </a:r>
            <a:r>
              <a:rPr lang="ru-RU" sz="2000" i="1" dirty="0" smtClean="0">
                <a:solidFill>
                  <a:srgbClr val="C00000"/>
                </a:solidFill>
              </a:rPr>
              <a:t>1.9. Имеющийся у коллектива предприятия научный задел по предлагаемому проекту, полученные ранее результаты.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000" b="0" i="1" dirty="0" smtClean="0">
                <a:solidFill>
                  <a:srgbClr val="C00000"/>
                </a:solidFill>
              </a:rPr>
              <a:t>На настоящий момент в коллективе имеются руководитель проекта, методисты, научный консультант, эксперты, программисты, менеджеры….. Коллектив имеет значительный опыт разработки интерактивных программ для применения в образовательной сфере и участие в международных конференциях»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000" b="0" i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000" b="0" i="1" dirty="0" smtClean="0">
                <a:solidFill>
                  <a:srgbClr val="C00000"/>
                </a:solidFill>
              </a:rPr>
              <a:t>«У участника конкурса имеется необходимый для успешного выполнения заявляемого проекта научно-технический задел: квалифицированные сотрудники, опыт выполнения исследований и разработок, материально-техническая база, уникальное оборудование, технологии и методики, опыт продвижения и коммерциализации новой продукции»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000" b="0" i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1800" b="0" i="1" dirty="0"/>
          </a:p>
        </p:txBody>
      </p:sp>
      <p:sp>
        <p:nvSpPr>
          <p:cNvPr id="204803" name="Rectangle 19"/>
          <p:cNvSpPr>
            <a:spLocks noGrp="1" noChangeArrowheads="1"/>
          </p:cNvSpPr>
          <p:nvPr>
            <p:ph type="title"/>
          </p:nvPr>
        </p:nvSpPr>
        <p:spPr>
          <a:xfrm>
            <a:off x="1039813" y="41275"/>
            <a:ext cx="7958137" cy="101123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Задел по проекту </a:t>
            </a:r>
            <a:r>
              <a:rPr lang="ru-RU" altLang="ru-RU" sz="2800" b="0" smtClean="0"/>
              <a:t>(примеры) </a:t>
            </a:r>
            <a:endParaRPr lang="en-US" altLang="ru-RU" sz="2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00113" y="1152525"/>
            <a:ext cx="8135937" cy="5445125"/>
          </a:xfrm>
        </p:spPr>
        <p:txBody>
          <a:bodyPr/>
          <a:lstStyle/>
          <a:p>
            <a:pPr indent="-395288"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000" b="0" i="1" smtClean="0">
                <a:solidFill>
                  <a:srgbClr val="006600"/>
                </a:solidFill>
              </a:rPr>
              <a:t>«В рамках подготовки производства используется штамповая оснастка собственной разработки и изготовления в дочерней компании ЗАО «*****». Для снижения затрат на подготовку производства ведутся постоянные работы по совершенствованию конструкции оснастки, подбору более стойких материалов. В технологический процесс изготовления внедрен процесс азотирования, дающий дополнительную твердость поверхностного слоя и коррозионную стойкость. Проведены опытные работы по нанесению покрытий, которые требуют доработки в рамках заявленных технических требований проекта.</a:t>
            </a:r>
          </a:p>
          <a:p>
            <a:pPr indent="-395288"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000" b="0" i="1" smtClean="0">
                <a:solidFill>
                  <a:srgbClr val="006600"/>
                </a:solidFill>
              </a:rPr>
              <a:t> </a:t>
            </a:r>
          </a:p>
          <a:p>
            <a:pPr indent="-395288"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altLang="ru-RU" sz="2000" b="0" i="1" smtClean="0">
              <a:solidFill>
                <a:srgbClr val="006600"/>
              </a:solidFill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>
          <a:xfrm>
            <a:off x="1039813" y="41275"/>
            <a:ext cx="7958137" cy="10112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Зад</a:t>
            </a:r>
            <a:r>
              <a:rPr lang="ru-RU" sz="3200" dirty="0" smtClean="0"/>
              <a:t>ел по проекту </a:t>
            </a:r>
            <a:r>
              <a:rPr lang="ru-RU" sz="2800" b="0" dirty="0" smtClean="0"/>
              <a:t>(примеры) 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7997825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коммерческой реализации 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643063"/>
            <a:ext cx="8178800" cy="498633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Емкость рынка.</a:t>
            </a:r>
          </a:p>
          <a:p>
            <a:pPr eaLnBrk="1" hangingPunct="1">
              <a:defRPr/>
            </a:pPr>
            <a:r>
              <a:rPr lang="ru-RU" sz="2400" b="0" dirty="0" smtClean="0"/>
              <a:t> </a:t>
            </a:r>
            <a:r>
              <a:rPr lang="ru-RU" sz="2000" b="0" dirty="0" smtClean="0"/>
              <a:t>описание рынка и его сегментирование по направлениям и по странам (группам стран). </a:t>
            </a:r>
          </a:p>
          <a:p>
            <a:pPr eaLnBrk="1" hangingPunct="1">
              <a:defRPr/>
            </a:pPr>
            <a:r>
              <a:rPr lang="ru-RU" sz="2000" b="0" dirty="0" smtClean="0"/>
              <a:t> обоснование перспектив рынка на ближайшие 5 лет. </a:t>
            </a:r>
          </a:p>
          <a:p>
            <a:pPr eaLnBrk="1" hangingPunct="1">
              <a:defRPr/>
            </a:pPr>
            <a:r>
              <a:rPr lang="ru-RU" sz="2000" b="0" dirty="0" smtClean="0"/>
              <a:t> количественная оценка емкости рынка.</a:t>
            </a:r>
          </a:p>
          <a:p>
            <a:pPr eaLnBrk="1" hangingPunct="1">
              <a:defRPr/>
            </a:pPr>
            <a:endParaRPr lang="ru-RU" sz="2000" b="0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Основной источник информации –                                  существующие аналитические обзоры</a:t>
            </a: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u="sng" dirty="0" smtClean="0"/>
              <a:t>Проект перспективный, если</a:t>
            </a:r>
            <a:r>
              <a:rPr lang="en-US" sz="2000" b="0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0" dirty="0" smtClean="0"/>
              <a:t> - </a:t>
            </a:r>
            <a:r>
              <a:rPr lang="ru-RU" sz="2000" b="0" dirty="0" smtClean="0"/>
              <a:t>рынок достаточно емкий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 - увеличение рынка – не менее </a:t>
            </a:r>
            <a:r>
              <a:rPr lang="ru-RU" sz="2000" dirty="0" smtClean="0"/>
              <a:t>5</a:t>
            </a:r>
            <a:r>
              <a:rPr lang="ru-RU" sz="2000" b="0" dirty="0" smtClean="0"/>
              <a:t>% в год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7997825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реализации 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(примеры)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643063"/>
            <a:ext cx="8178800" cy="4986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</a:t>
            </a:r>
            <a:r>
              <a:rPr lang="ru-RU" sz="2400" b="0" i="1" dirty="0" smtClean="0">
                <a:solidFill>
                  <a:srgbClr val="C00000"/>
                </a:solidFill>
              </a:rPr>
              <a:t>«Оценить объём рынка возможно, учтя количество пользователей сотовой связи и владельцев персональной вычислительной техники в интересующем регионе страны. Даже самые скромные подсчёты показывают оценку потребительского рынка в сотни миллионов рублей»</a:t>
            </a:r>
            <a:endParaRPr lang="ru-RU" sz="2000" b="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Заголовок 1"/>
          <p:cNvSpPr>
            <a:spLocks noGrp="1"/>
          </p:cNvSpPr>
          <p:nvPr>
            <p:ph type="title"/>
          </p:nvPr>
        </p:nvSpPr>
        <p:spPr>
          <a:xfrm>
            <a:off x="935038" y="-100013"/>
            <a:ext cx="7958137" cy="1011238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Помехи для взаимодействия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935038" y="1124744"/>
          <a:ext cx="8101458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0292" name="TextBox 5"/>
          <p:cNvSpPr txBox="1">
            <a:spLocks noChangeArrowheads="1"/>
          </p:cNvSpPr>
          <p:nvPr/>
        </p:nvSpPr>
        <p:spPr bwMode="auto">
          <a:xfrm>
            <a:off x="1908175" y="1700213"/>
            <a:ext cx="1368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</a:rPr>
              <a:t>Крупный бизнес</a:t>
            </a:r>
          </a:p>
        </p:txBody>
      </p:sp>
      <p:sp>
        <p:nvSpPr>
          <p:cNvPr id="140293" name="TextBox 6"/>
          <p:cNvSpPr txBox="1">
            <a:spLocks noChangeArrowheads="1"/>
          </p:cNvSpPr>
          <p:nvPr/>
        </p:nvSpPr>
        <p:spPr bwMode="auto">
          <a:xfrm>
            <a:off x="7019925" y="5661025"/>
            <a:ext cx="122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21455D"/>
                </a:solidFill>
              </a:rPr>
              <a:t>МИП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7997825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реализации 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(примеры)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643063"/>
            <a:ext cx="8178800" cy="49863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</a:t>
            </a:r>
            <a:r>
              <a:rPr lang="ru-RU" sz="2400" b="0" i="1" dirty="0" smtClean="0">
                <a:solidFill>
                  <a:srgbClr val="006600"/>
                </a:solidFill>
              </a:rPr>
              <a:t>«…дефицит йода в России испытывает от 30 до 37% населения, приблизительно 50 млн. чел. Приняв для оценки потребителем &lt;…&gt;  семью (среднестатистическая семья -4 чел.), получаем максимально рассчитанную потребность 12,5 млн. единиц. Как правило, реальная рыночная потребность составляет порядка 60% от максимальной, позволяя численно оценить емкость рынка в 7,5 млн.ед. С учетом &lt;…&gt;, через 5 лет разработчики рассчитывают на целевую аудиторию в 20-25% этого рынка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000" b="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7997825" cy="1071563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bg2"/>
                </a:solidFill>
              </a:rPr>
              <a:t/>
            </a:r>
            <a:br>
              <a:rPr lang="ru-RU" altLang="ru-RU" sz="3200" smtClean="0">
                <a:solidFill>
                  <a:schemeClr val="bg2"/>
                </a:solidFill>
              </a:rPr>
            </a:br>
            <a:endParaRPr lang="ru-RU" altLang="ru-RU" sz="32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196975"/>
            <a:ext cx="8467725" cy="547211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Потребители </a:t>
            </a:r>
          </a:p>
          <a:p>
            <a:pPr eaLnBrk="1" hangingPunct="1">
              <a:defRPr/>
            </a:pPr>
            <a:r>
              <a:rPr lang="ru-RU" sz="2000" b="0" dirty="0" smtClean="0"/>
              <a:t>описание групп потребителей. Как они решают проблему в настоящее время и почему готовы покупать новую продукцию  </a:t>
            </a:r>
          </a:p>
          <a:p>
            <a:pPr eaLnBrk="1" hangingPunct="1">
              <a:defRPr/>
            </a:pPr>
            <a:r>
              <a:rPr lang="ru-RU" sz="2000" b="0" dirty="0" smtClean="0"/>
              <a:t>описание основных потребителей и обоснование их заинтересованности в продукции проекта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Основной источник информации –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существующие аналитические обзоры, сайты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    потребителей, личные контакты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u="sng" dirty="0" smtClean="0"/>
              <a:t>Проект перспективный, если</a:t>
            </a:r>
            <a:r>
              <a:rPr lang="en-US" sz="2000" b="0" dirty="0" smtClean="0"/>
              <a:t>: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1800" b="0" dirty="0" smtClean="0"/>
              <a:t> - </a:t>
            </a:r>
            <a:r>
              <a:rPr lang="ru-RU" sz="1800" b="0" dirty="0" smtClean="0"/>
              <a:t>имеется достаточно большое количество потребителей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0" dirty="0" smtClean="0"/>
              <a:t> - </a:t>
            </a:r>
            <a:r>
              <a:rPr lang="ru-RU" sz="1800" dirty="0" smtClean="0"/>
              <a:t>обоснована</a:t>
            </a:r>
            <a:r>
              <a:rPr lang="ru-RU" sz="1800" b="0" dirty="0" smtClean="0"/>
              <a:t> готовность потребителей покупать новую продукцию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0" dirty="0" smtClean="0"/>
              <a:t> - </a:t>
            </a:r>
            <a:r>
              <a:rPr lang="ru-RU" sz="1800" dirty="0" smtClean="0"/>
              <a:t>подтверждена</a:t>
            </a:r>
            <a:r>
              <a:rPr lang="ru-RU" sz="1800" b="0" dirty="0" smtClean="0"/>
              <a:t> </a:t>
            </a:r>
            <a:r>
              <a:rPr lang="ru-RU" sz="1800" dirty="0" smtClean="0"/>
              <a:t>документально</a:t>
            </a:r>
            <a:r>
              <a:rPr lang="ru-RU" sz="1800" b="0" dirty="0" smtClean="0"/>
              <a:t> готовность покупать новую продукцию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550" y="-26988"/>
            <a:ext cx="6553200" cy="1076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428BB9">
                    <a:lumMod val="50000"/>
                  </a:srgbClr>
                </a:solidFill>
                <a:latin typeface="+mn-lt"/>
                <a:ea typeface="+mj-ea"/>
                <a:cs typeface="+mj-cs"/>
              </a:rPr>
              <a:t>Перспективность  </a:t>
            </a:r>
            <a:br>
              <a:rPr lang="ru-RU" sz="3200" b="1" kern="0" dirty="0">
                <a:solidFill>
                  <a:srgbClr val="428BB9">
                    <a:lumMod val="50000"/>
                  </a:srgbClr>
                </a:solidFill>
                <a:latin typeface="+mn-lt"/>
                <a:ea typeface="+mj-ea"/>
                <a:cs typeface="+mj-cs"/>
              </a:rPr>
            </a:br>
            <a:r>
              <a:rPr lang="ru-RU" sz="3200" b="1" kern="0" dirty="0">
                <a:solidFill>
                  <a:srgbClr val="428BB9">
                    <a:lumMod val="50000"/>
                  </a:srgbClr>
                </a:solidFill>
                <a:latin typeface="+mn-lt"/>
                <a:ea typeface="+mj-ea"/>
                <a:cs typeface="+mj-cs"/>
              </a:rPr>
              <a:t>коммерческой реализации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7997825" cy="1071563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21455D"/>
                </a:solidFill>
              </a:rPr>
              <a:t>Перспективность  </a:t>
            </a:r>
            <a:br>
              <a:rPr lang="ru-RU" altLang="ru-RU" sz="3200" smtClean="0">
                <a:solidFill>
                  <a:srgbClr val="21455D"/>
                </a:solidFill>
              </a:rPr>
            </a:br>
            <a:r>
              <a:rPr lang="ru-RU" altLang="ru-RU" sz="3200" smtClean="0">
                <a:solidFill>
                  <a:srgbClr val="21455D"/>
                </a:solidFill>
              </a:rPr>
              <a:t>коммерческой реализации 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285875"/>
            <a:ext cx="8178800" cy="5572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Конкуренты. Преимущества предлагаемого продукта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для потребителей по сравнению с  аналогами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000" b="0" dirty="0" smtClean="0"/>
              <a:t>описание основных конкурентов производители и продавцы) и </a:t>
            </a:r>
          </a:p>
          <a:p>
            <a:pPr eaLnBrk="1" hangingPunct="1">
              <a:defRPr/>
            </a:pPr>
            <a:r>
              <a:rPr lang="ru-RU" sz="2000" b="0" dirty="0" smtClean="0"/>
              <a:t>предлагаемой ими продукции</a:t>
            </a:r>
          </a:p>
          <a:p>
            <a:pPr eaLnBrk="1" hangingPunct="1">
              <a:defRPr/>
            </a:pPr>
            <a:r>
              <a:rPr lang="ru-RU" sz="2000" b="0" dirty="0" smtClean="0"/>
              <a:t>описание основных конкурирующих видов продукции, включая их технические и ценовые характеристики </a:t>
            </a:r>
          </a:p>
          <a:p>
            <a:pPr eaLnBrk="1" hangingPunct="1">
              <a:defRPr/>
            </a:pPr>
            <a:r>
              <a:rPr lang="ru-RU" sz="2000" b="0" dirty="0" smtClean="0"/>
              <a:t>обоснование конкурентных преимуществ новой продукции </a:t>
            </a:r>
          </a:p>
          <a:p>
            <a:pPr eaLnBrk="1" hangingPunct="1">
              <a:defRPr/>
            </a:pPr>
            <a:r>
              <a:rPr lang="ru-RU" sz="2000" b="0" dirty="0" smtClean="0"/>
              <a:t>обоснование доли рынка, которая будет занята через 5 лет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          Основной источник информации –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                 существующие аналитические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                      обзоры, сайты конкурентов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u="sng" dirty="0" smtClean="0"/>
              <a:t>Проект перспективный, если</a:t>
            </a:r>
            <a:r>
              <a:rPr lang="en-US" sz="2000" b="0" dirty="0" smtClean="0"/>
              <a:t>:</a:t>
            </a: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 - показаны основные конкуренты</a:t>
            </a:r>
            <a:endParaRPr lang="en-US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0" dirty="0" smtClean="0"/>
              <a:t> </a:t>
            </a:r>
            <a:r>
              <a:rPr lang="ru-RU" sz="2000" b="0" dirty="0" smtClean="0"/>
              <a:t>- обоснованы конкурентные преимущества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 - обоснована планируемая доля рынка на ближайшие 5 лет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7997825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реализации 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(примеры)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196975"/>
            <a:ext cx="8178800" cy="5545138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  </a:t>
            </a:r>
            <a:r>
              <a:rPr lang="ru-RU" sz="1800" b="0" i="1" dirty="0" smtClean="0">
                <a:solidFill>
                  <a:srgbClr val="006600"/>
                </a:solidFill>
              </a:rPr>
              <a:t>«Известна следующая конкурирующая продукция для охлаждения жидкостей в отсутствие источника электроэнергии:</a:t>
            </a:r>
            <a:endParaRPr lang="ru-RU" sz="2400" b="0" i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1. Охлаждающая тара &lt;...&gt;. Принцип действия &lt;…&gt; ;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2. Носимые емкости с термоизоляционной прослойкой, термосы.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3. Сумка-холодильник. Представляет собой &lt;…&gt;, отличающуюся от термоса &lt;…&gt; . Это либо &lt;…&gt;, </a:t>
            </a:r>
            <a:r>
              <a:rPr lang="ru-RU" sz="1800" b="0" i="1" dirty="0" err="1" smtClean="0">
                <a:solidFill>
                  <a:srgbClr val="006600"/>
                </a:solidFill>
              </a:rPr>
              <a:t>либо</a:t>
            </a:r>
            <a:r>
              <a:rPr lang="ru-RU" sz="1800" b="0" i="1" dirty="0" smtClean="0">
                <a:solidFill>
                  <a:srgbClr val="006600"/>
                </a:solidFill>
              </a:rPr>
              <a:t> &lt;…&gt; (например, &lt;…&gt;);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. 6. Пищевая добавка (группа Т.Хаффмана, Германия). Создаёт иллюзию охлаждения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Ближайший конкурент разрабатываемого устройства – одноразовая емкость для хранения напитков с возможностью экспрессного охлаждения (заявка на патент РФ №2005137130/11), </a:t>
            </a:r>
            <a:r>
              <a:rPr lang="ru-RU" sz="1800" b="0" i="1" dirty="0" err="1" smtClean="0">
                <a:solidFill>
                  <a:srgbClr val="006600"/>
                </a:solidFill>
              </a:rPr>
              <a:t>гипотермический</a:t>
            </a:r>
            <a:r>
              <a:rPr lang="ru-RU" sz="1800" b="0" i="1" dirty="0" smtClean="0">
                <a:solidFill>
                  <a:srgbClr val="006600"/>
                </a:solidFill>
              </a:rPr>
              <a:t> одноразовый охлаждающий пакет                           (в разных  исполнениях производится множеством производителей. Варьируют реагенты)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000" b="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96850"/>
            <a:ext cx="7997825" cy="107156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  <a:ea typeface="+mn-ea"/>
                <a:cs typeface="+mn-cs"/>
              </a:rPr>
              <a:t>Перспективность  </a:t>
            </a:r>
            <a:br>
              <a:rPr lang="ru-RU" sz="3200" dirty="0" smtClean="0">
                <a:solidFill>
                  <a:srgbClr val="428BB9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  <a:ea typeface="+mn-ea"/>
                <a:cs typeface="+mn-cs"/>
              </a:rPr>
              <a:t>коммерческой реализации </a:t>
            </a:r>
            <a:r>
              <a:rPr lang="ru-RU" sz="1800" b="0" kern="1200" dirty="0" smtClean="0">
                <a:solidFill>
                  <a:srgbClr val="30311D"/>
                </a:solidFill>
                <a:ea typeface="+mn-ea"/>
                <a:cs typeface="+mn-cs"/>
              </a:rPr>
              <a:t/>
            </a:r>
            <a:br>
              <a:rPr lang="ru-RU" sz="1800" b="0" kern="1200" dirty="0" smtClean="0">
                <a:solidFill>
                  <a:srgbClr val="30311D"/>
                </a:solidFill>
                <a:ea typeface="+mn-ea"/>
                <a:cs typeface="+mn-cs"/>
              </a:rPr>
            </a:br>
            <a:endParaRPr lang="ru-RU" sz="32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285875"/>
            <a:ext cx="8178800" cy="53435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Оценка бизнес-стратегии Инициатора по выпуску продукции и ее продвижению на рынок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Как будет производиться и реализовываться                                        новая продукция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Что необходимо</a:t>
            </a:r>
            <a:r>
              <a:rPr lang="en-US" sz="2000" dirty="0" smtClean="0"/>
              <a:t> </a:t>
            </a:r>
            <a:r>
              <a:rPr lang="ru-RU" sz="2000" dirty="0" smtClean="0"/>
              <a:t>отразить в заявке</a:t>
            </a:r>
            <a:r>
              <a:rPr lang="en-US" sz="2000" b="0" dirty="0" smtClean="0"/>
              <a:t>:</a:t>
            </a:r>
            <a:endParaRPr lang="ru-RU" sz="2000" b="0" dirty="0" smtClean="0"/>
          </a:p>
          <a:p>
            <a:pPr eaLnBrk="1" hangingPunct="1">
              <a:defRPr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необходимые мощности и план их создания, приобретаемое оборудование, производственная кооперация </a:t>
            </a:r>
          </a:p>
          <a:p>
            <a:pPr eaLnBrk="1" hangingPunct="1">
              <a:defRPr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обеспечения материалами, сырьём, комплектующими</a:t>
            </a:r>
          </a:p>
          <a:p>
            <a:pPr eaLnBrk="1" hangingPunct="1">
              <a:defRPr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методы контроля качества и схема сертификации продукта</a:t>
            </a:r>
          </a:p>
          <a:p>
            <a:pPr eaLnBrk="1" hangingPunct="1">
              <a:defRPr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погодовой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график реализации проекта</a:t>
            </a:r>
          </a:p>
          <a:p>
            <a:pPr eaLnBrk="1" hangingPunct="1">
              <a:defRPr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ориентировочные цена и себестоимость (калькуляция в расчёте на единицу продукции), планируемая прибыль на единицу продукта</a:t>
            </a:r>
          </a:p>
          <a:p>
            <a:pPr eaLnBrk="1" hangingPunct="1">
              <a:defRPr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анализ рисков и меры по их снижению</a:t>
            </a:r>
          </a:p>
          <a:p>
            <a:pPr eaLnBrk="1" hangingPunct="1">
              <a:defRPr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схемы продвижения новой продукции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-26988"/>
            <a:ext cx="7997825" cy="1071563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21455D"/>
                </a:solidFill>
              </a:rPr>
              <a:t>Перспективность  </a:t>
            </a:r>
            <a:br>
              <a:rPr lang="ru-RU" altLang="ru-RU" sz="3200" smtClean="0">
                <a:solidFill>
                  <a:srgbClr val="21455D"/>
                </a:solidFill>
              </a:rPr>
            </a:br>
            <a:r>
              <a:rPr lang="ru-RU" altLang="ru-RU" sz="3200" smtClean="0">
                <a:solidFill>
                  <a:srgbClr val="21455D"/>
                </a:solidFill>
              </a:rPr>
              <a:t>коммерческой реализации </a:t>
            </a:r>
            <a:endParaRPr lang="ru-RU" altLang="ru-RU" sz="32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285875"/>
            <a:ext cx="8178800" cy="53435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Оценка бизнес-стратегии Инициатора по выпуску продукции и ее продвижению на рынок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Как будет производиться и реализовываться                                        новая продукция</a:t>
            </a: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Что оценивает эксперт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eaLnBrk="1" hangingPunct="1">
              <a:defRPr/>
            </a:pPr>
            <a:r>
              <a:rPr lang="ru-RU" sz="2000" b="0" dirty="0" smtClean="0"/>
              <a:t>  </a:t>
            </a:r>
            <a:r>
              <a:rPr lang="ru-RU" sz="1800" b="0" dirty="0" smtClean="0"/>
              <a:t>адекватность стоимости приобретаемого оборудования и материалов</a:t>
            </a:r>
          </a:p>
          <a:p>
            <a:pPr eaLnBrk="1" hangingPunct="1">
              <a:defRPr/>
            </a:pPr>
            <a:r>
              <a:rPr lang="ru-RU" sz="1800" b="0" dirty="0" smtClean="0"/>
              <a:t>  сроки сертификации продукции</a:t>
            </a:r>
          </a:p>
          <a:p>
            <a:pPr eaLnBrk="1" hangingPunct="1">
              <a:defRPr/>
            </a:pPr>
            <a:r>
              <a:rPr lang="ru-RU" sz="1800" b="0" dirty="0" smtClean="0"/>
              <a:t>  комплексность сертификации продукции (сроки, действия, затраты)</a:t>
            </a:r>
          </a:p>
          <a:p>
            <a:pPr eaLnBrk="1" hangingPunct="1">
              <a:defRPr/>
            </a:pPr>
            <a:r>
              <a:rPr lang="ru-RU" sz="1800" b="0" dirty="0" smtClean="0"/>
              <a:t>  корректность расчета себестоимости продукции</a:t>
            </a:r>
          </a:p>
          <a:p>
            <a:pPr eaLnBrk="1" hangingPunct="1">
              <a:defRPr/>
            </a:pPr>
            <a:r>
              <a:rPr lang="ru-RU" sz="1800" b="0" dirty="0" smtClean="0"/>
              <a:t>  рентабельность производства и ее обоснование</a:t>
            </a:r>
          </a:p>
          <a:p>
            <a:pPr eaLnBrk="1" hangingPunct="1">
              <a:defRPr/>
            </a:pPr>
            <a:r>
              <a:rPr lang="ru-RU" sz="1800" b="0" dirty="0" smtClean="0"/>
              <a:t>  возможность реализации проекта по представленному плану</a:t>
            </a:r>
          </a:p>
          <a:p>
            <a:pPr eaLnBrk="1" hangingPunct="1">
              <a:defRPr/>
            </a:pPr>
            <a:r>
              <a:rPr lang="ru-RU" sz="1800" b="0" dirty="0" smtClean="0"/>
              <a:t>  правильность оценки рисков</a:t>
            </a:r>
          </a:p>
          <a:p>
            <a:pPr eaLnBrk="1" hangingPunct="1">
              <a:defRPr/>
            </a:pPr>
            <a:r>
              <a:rPr lang="ru-RU" sz="1800" b="0" dirty="0" smtClean="0"/>
              <a:t>  действенность схем продвижения новой продукции</a:t>
            </a:r>
          </a:p>
          <a:p>
            <a:pPr eaLnBrk="1" hangingPunct="1">
              <a:defRPr/>
            </a:pPr>
            <a:r>
              <a:rPr lang="ru-RU" sz="1800" b="0" dirty="0" smtClean="0"/>
              <a:t>  подтверждение заинтересованности потенциальных покупателей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-26988"/>
            <a:ext cx="7997825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коммерческой реализации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285875"/>
            <a:ext cx="8178800" cy="53435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Оценка бизнес-стратегии Инициатора по выпуску продукции и ее продвижению на рынок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Каковы финансовые результаты  реализации проекта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Что необходимо</a:t>
            </a:r>
            <a:r>
              <a:rPr lang="en-US" sz="2000" dirty="0" smtClean="0"/>
              <a:t> </a:t>
            </a:r>
            <a:r>
              <a:rPr lang="ru-RU" sz="2000" dirty="0" smtClean="0"/>
              <a:t>отразить в заявке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defRPr/>
            </a:pPr>
            <a:r>
              <a:rPr lang="ru-RU" sz="2000" b="0" dirty="0" smtClean="0"/>
              <a:t>общий объём финансирования проекта</a:t>
            </a:r>
          </a:p>
          <a:p>
            <a:pPr eaLnBrk="1" hangingPunct="1">
              <a:defRPr/>
            </a:pPr>
            <a:r>
              <a:rPr lang="ru-RU" sz="2000" b="0" dirty="0" err="1" smtClean="0"/>
              <a:t>погодовой</a:t>
            </a:r>
            <a:r>
              <a:rPr lang="ru-RU" sz="2000" b="0" dirty="0" smtClean="0"/>
              <a:t> план движения денежных средств с учётом затрат на коммерциализацию результатов НИОКР</a:t>
            </a:r>
          </a:p>
          <a:p>
            <a:pPr eaLnBrk="1" hangingPunct="1">
              <a:defRPr/>
            </a:pPr>
            <a:r>
              <a:rPr lang="ru-RU" sz="2000" b="0" dirty="0" smtClean="0"/>
              <a:t>календарный план и смета затрат</a:t>
            </a:r>
          </a:p>
          <a:p>
            <a:pPr eaLnBrk="1" hangingPunct="1">
              <a:defRPr/>
            </a:pPr>
            <a:r>
              <a:rPr lang="ru-RU" sz="2000" b="0" dirty="0" smtClean="0"/>
              <a:t>основные экономические показатели к концу                    реализации проекта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-26988"/>
            <a:ext cx="7997825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коммерческой реализации </a:t>
            </a:r>
            <a:endParaRPr lang="ru-RU" sz="32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285875"/>
            <a:ext cx="8178800" cy="53435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r>
              <a:rPr lang="ru-RU" sz="2600" dirty="0" smtClean="0"/>
              <a:t>Оценка бизнес-стратегии Инициатора по выпуску продукции и ее продвижению на рынок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b="0" dirty="0" smtClean="0">
                <a:solidFill>
                  <a:srgbClr val="428BB9">
                    <a:lumMod val="75000"/>
                  </a:srgbClr>
                </a:solidFill>
              </a:rPr>
              <a:t>Каковы финансовые результаты  реализации проекта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Что оценивает эксперт</a:t>
            </a:r>
            <a:r>
              <a:rPr lang="en-US" sz="2000" b="0" dirty="0" smtClean="0"/>
              <a:t>:</a:t>
            </a:r>
            <a:endParaRPr lang="ru-RU" sz="2000" b="0" dirty="0" smtClean="0"/>
          </a:p>
          <a:p>
            <a:pPr eaLnBrk="1" hangingPunct="1">
              <a:defRPr/>
            </a:pPr>
            <a:r>
              <a:rPr lang="ru-RU" sz="2000" b="0" dirty="0" smtClean="0">
                <a:cs typeface="Times New Roman" pitchFamily="18" charset="0"/>
              </a:rPr>
              <a:t>корректность расчета объема выпуска в течение 5 лет после начала выпуска</a:t>
            </a:r>
          </a:p>
          <a:p>
            <a:pPr eaLnBrk="1" hangingPunct="1">
              <a:defRPr/>
            </a:pPr>
            <a:r>
              <a:rPr lang="ru-RU" sz="2000" b="0" dirty="0" smtClean="0">
                <a:cs typeface="Times New Roman" pitchFamily="18" charset="0"/>
              </a:rPr>
              <a:t>сроки окупаемости</a:t>
            </a:r>
          </a:p>
          <a:p>
            <a:pPr eaLnBrk="1" hangingPunct="1">
              <a:defRPr/>
            </a:pPr>
            <a:r>
              <a:rPr lang="ru-RU" sz="2000" b="0" dirty="0" smtClean="0">
                <a:cs typeface="Times New Roman" pitchFamily="18" charset="0"/>
              </a:rPr>
              <a:t>возможность выполнения работ в календарном плане за счет средств по смете затрат </a:t>
            </a:r>
          </a:p>
          <a:p>
            <a:pPr eaLnBrk="1" hangingPunct="1">
              <a:defRPr/>
            </a:pPr>
            <a:r>
              <a:rPr lang="ru-RU" sz="2000" b="0" dirty="0" smtClean="0">
                <a:cs typeface="Times New Roman" pitchFamily="18" charset="0"/>
              </a:rPr>
              <a:t>соответствие показателей реализации проекта в различных таблицах</a:t>
            </a:r>
          </a:p>
          <a:p>
            <a:pPr eaLnBrk="1" hangingPunct="1">
              <a:defRPr/>
            </a:pPr>
            <a:r>
              <a:rPr lang="ru-RU" sz="2000" b="0" dirty="0" smtClean="0">
                <a:cs typeface="Times New Roman" pitchFamily="18" charset="0"/>
              </a:rPr>
              <a:t>число рабочих мест по годам реализации проекта</a:t>
            </a:r>
          </a:p>
          <a:p>
            <a:pPr eaLnBrk="1" hangingPunct="1">
              <a:defRPr/>
            </a:pPr>
            <a:r>
              <a:rPr lang="ru-RU" sz="2000" b="0" dirty="0" smtClean="0">
                <a:cs typeface="Times New Roman" pitchFamily="18" charset="0"/>
              </a:rPr>
              <a:t>плановый объём продаж новой продукции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Оценка комплексности бизнес – стратегии и состыковки              ее разделов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7997825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реализации 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(примеры)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196975"/>
            <a:ext cx="7531100" cy="5545138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  </a:t>
            </a:r>
            <a:r>
              <a:rPr lang="ru-RU" sz="1800" b="0" i="1" dirty="0" smtClean="0">
                <a:solidFill>
                  <a:srgbClr val="006600"/>
                </a:solidFill>
              </a:rPr>
              <a:t>«Основные выявленные на момент  &lt;…&gt; риски проекта, расположенные по &lt;…&gt;, следующие: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b="0" i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1. Несоответствие разработки заявляемым характеристикам;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2. Появление конкурентной продукции в течении ближайшего периода времени (20хх год)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3. </a:t>
            </a:r>
            <a:r>
              <a:rPr lang="ru-RU" sz="1800" b="0" i="1" dirty="0" err="1" smtClean="0">
                <a:solidFill>
                  <a:srgbClr val="006600"/>
                </a:solidFill>
              </a:rPr>
              <a:t>Невостребованность</a:t>
            </a:r>
            <a:r>
              <a:rPr lang="ru-RU" sz="1800" b="0" i="1" dirty="0" smtClean="0">
                <a:solidFill>
                  <a:srgbClr val="006600"/>
                </a:solidFill>
              </a:rPr>
              <a:t> продукции рынком.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800" b="0" i="1" dirty="0" smtClean="0">
                <a:solidFill>
                  <a:srgbClr val="006600"/>
                </a:solidFill>
              </a:rPr>
              <a:t>        Риск 1 оценивается как &lt;средний&gt;. Его снижение достигается за счет &lt;…&gt;   и т.д.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b="0" i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000" b="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7997825" cy="1071563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21455D"/>
                </a:solidFill>
              </a:rPr>
              <a:t>Перспективность  </a:t>
            </a:r>
            <a:br>
              <a:rPr lang="ru-RU" altLang="ru-RU" sz="3200" smtClean="0">
                <a:solidFill>
                  <a:srgbClr val="21455D"/>
                </a:solidFill>
              </a:rPr>
            </a:br>
            <a:r>
              <a:rPr lang="ru-RU" altLang="ru-RU" sz="3200" smtClean="0">
                <a:solidFill>
                  <a:srgbClr val="21455D"/>
                </a:solidFill>
              </a:rPr>
              <a:t>коммерческой реализации </a:t>
            </a:r>
            <a:r>
              <a:rPr lang="ru-RU" altLang="ru-RU" sz="2800" smtClean="0">
                <a:solidFill>
                  <a:schemeClr val="tx1"/>
                </a:solidFill>
              </a:rPr>
              <a:t> </a:t>
            </a:r>
            <a:r>
              <a:rPr lang="ru-RU" altLang="ru-RU" sz="3200" smtClean="0">
                <a:solidFill>
                  <a:schemeClr val="bg2"/>
                </a:solidFill>
              </a:rPr>
              <a:t/>
            </a:r>
            <a:br>
              <a:rPr lang="ru-RU" altLang="ru-RU" sz="3200" smtClean="0">
                <a:solidFill>
                  <a:schemeClr val="bg2"/>
                </a:solidFill>
              </a:rPr>
            </a:br>
            <a:endParaRPr lang="ru-RU" altLang="ru-RU" sz="32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285875"/>
            <a:ext cx="8178800" cy="53435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Наличие и достаточность технических и финансовых ресурсов для коммерциализации результатов НИОКР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Что оценивает эксперт</a:t>
            </a:r>
            <a:r>
              <a:rPr lang="en-US" sz="2400" b="0" dirty="0" smtClean="0"/>
              <a:t>:</a:t>
            </a:r>
            <a:endParaRPr lang="ru-RU" sz="2400" b="0" dirty="0" smtClean="0"/>
          </a:p>
          <a:p>
            <a:pPr eaLnBrk="1" hangingPunct="1">
              <a:defRPr/>
            </a:pPr>
            <a:r>
              <a:rPr lang="ru-RU" sz="2400" b="0" dirty="0" smtClean="0">
                <a:cs typeface="Times New Roman" pitchFamily="18" charset="0"/>
              </a:rPr>
              <a:t>источники внебюджетного финансирования проекта </a:t>
            </a:r>
          </a:p>
          <a:p>
            <a:pPr eaLnBrk="1" hangingPunct="1">
              <a:defRPr/>
            </a:pPr>
            <a:r>
              <a:rPr lang="ru-RU" sz="2400" b="0" dirty="0" smtClean="0">
                <a:cs typeface="Times New Roman" pitchFamily="18" charset="0"/>
              </a:rPr>
              <a:t>перечень существующего оборудования и перспективы его использования</a:t>
            </a:r>
          </a:p>
          <a:p>
            <a:pPr eaLnBrk="1" hangingPunct="1">
              <a:defRPr/>
            </a:pPr>
            <a:r>
              <a:rPr lang="ru-RU" sz="2400" b="0" dirty="0" smtClean="0">
                <a:cs typeface="Times New Roman" pitchFamily="18" charset="0"/>
              </a:rPr>
              <a:t>перечень приобретаемого оборудования за счет внебюджетных средств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273925" cy="508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«Кооперация». </a:t>
            </a:r>
            <a:br>
              <a:rPr lang="ru-RU" altLang="ru-RU" sz="3200" smtClean="0"/>
            </a:br>
            <a:r>
              <a:rPr lang="ru-RU" altLang="ru-RU" sz="3200" smtClean="0"/>
              <a:t>Общие положения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412875"/>
            <a:ext cx="8066088" cy="4105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СУТЬ ПРОГРАММЫ - ПОДДЕРЖКА ИННОВАЦИОННОЙ ДЕЯТЕЛЬНОСТИ ПРЕДПРИЯТИЙ В РАМКАХ ВЗАИМОДЕЙСТВИЯ КРУПНЫХ КОМПАНИЙ С МАЛЫМ БИЗНЕСОМ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носит постоянный характер. Заявки (заинтересованности) рассматриваются регулярно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должен предусматривать  создание или развитие высокотехнологичного производства  на территории РФ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2400" dirty="0" smtClean="0"/>
              <a:t>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-26988"/>
            <a:ext cx="7997825" cy="1071563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21455D"/>
                </a:solidFill>
              </a:rPr>
              <a:t>Перспективность  </a:t>
            </a:r>
            <a:br>
              <a:rPr lang="ru-RU" altLang="ru-RU" sz="3200" smtClean="0">
                <a:solidFill>
                  <a:srgbClr val="21455D"/>
                </a:solidFill>
              </a:rPr>
            </a:br>
            <a:r>
              <a:rPr lang="ru-RU" altLang="ru-RU" sz="3200" smtClean="0">
                <a:solidFill>
                  <a:srgbClr val="21455D"/>
                </a:solidFill>
              </a:rPr>
              <a:t>коммерческой реализации </a:t>
            </a:r>
            <a:endParaRPr lang="ru-RU" altLang="ru-RU" sz="32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285875"/>
            <a:ext cx="8178800" cy="53435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Повышение экспортных возможностей Инициатора в результате коммерциализации                    результатов НИОКР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Что оценивает эксперт</a:t>
            </a:r>
            <a:r>
              <a:rPr lang="en-US" sz="2400" b="0" dirty="0" smtClean="0"/>
              <a:t>:</a:t>
            </a:r>
            <a:endParaRPr lang="ru-RU" sz="2400" b="0" dirty="0" smtClean="0"/>
          </a:p>
          <a:p>
            <a:pPr eaLnBrk="1" hangingPunct="1">
              <a:defRPr/>
            </a:pPr>
            <a:r>
              <a:rPr lang="ru-RU" sz="2400" b="0" dirty="0" smtClean="0">
                <a:cs typeface="Times New Roman" pitchFamily="18" charset="0"/>
              </a:rPr>
              <a:t>имеет ли новая продукция экспортный потенциал </a:t>
            </a:r>
          </a:p>
          <a:p>
            <a:pPr eaLnBrk="1" hangingPunct="1">
              <a:defRPr/>
            </a:pPr>
            <a:r>
              <a:rPr lang="ru-RU" sz="2400" b="0" dirty="0" smtClean="0">
                <a:cs typeface="Times New Roman" pitchFamily="18" charset="0"/>
              </a:rPr>
              <a:t>достаточны ли конкурентные преимущества для вывода продукции на зарубежный рынок  </a:t>
            </a:r>
          </a:p>
          <a:p>
            <a:pPr eaLnBrk="1" hangingPunct="1">
              <a:defRPr/>
            </a:pPr>
            <a:r>
              <a:rPr lang="ru-RU" sz="2400" b="0" dirty="0" smtClean="0">
                <a:cs typeface="Times New Roman" pitchFamily="18" charset="0"/>
              </a:rPr>
              <a:t>каким образом планируется продвижение на зарубежные рынки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44450"/>
            <a:ext cx="7997825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Наличие и квалификация                трудовых ресурсов  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285875"/>
            <a:ext cx="8178800" cy="53435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Возможность трудовых ресурсов Инициатора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err="1" smtClean="0"/>
              <a:t>коммерциализировать</a:t>
            </a:r>
            <a:r>
              <a:rPr lang="ru-RU" sz="2400" dirty="0" smtClean="0"/>
              <a:t> полученные результаты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r>
              <a:rPr lang="ru-RU" sz="2000" dirty="0" smtClean="0"/>
              <a:t>Что оценивает эксперт</a:t>
            </a:r>
          </a:p>
          <a:p>
            <a:pPr eaLnBrk="1" hangingPunct="1">
              <a:defRPr/>
            </a:pPr>
            <a:r>
              <a:rPr lang="ru-RU" sz="1800" dirty="0" smtClean="0"/>
              <a:t> </a:t>
            </a:r>
            <a:r>
              <a:rPr lang="ru-RU" sz="1800" b="0" dirty="0" smtClean="0">
                <a:cs typeface="Times New Roman" pitchFamily="18" charset="0"/>
              </a:rPr>
              <a:t>только кадровые ресурсы, участвующие в реализации проекта</a:t>
            </a:r>
          </a:p>
          <a:p>
            <a:pPr eaLnBrk="1" hangingPunct="1">
              <a:defRPr/>
            </a:pPr>
            <a:r>
              <a:rPr lang="ru-RU" sz="1800" b="0" dirty="0" smtClean="0">
                <a:cs typeface="Times New Roman" pitchFamily="18" charset="0"/>
              </a:rPr>
              <a:t> возможность Инициатора контролировать ход выполнения НИОКР</a:t>
            </a:r>
          </a:p>
          <a:p>
            <a:pPr eaLnBrk="1" hangingPunct="1">
              <a:defRPr/>
            </a:pPr>
            <a:r>
              <a:rPr lang="ru-RU" sz="1800" b="0" dirty="0" smtClean="0">
                <a:cs typeface="Times New Roman" pitchFamily="18" charset="0"/>
              </a:rPr>
              <a:t> опыт сотрудников по коммерциализации НИОКР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Результаты Инициатора по                         коммерциализации НИОКР</a:t>
            </a:r>
            <a:r>
              <a:rPr lang="ru-RU" sz="2400" b="0" dirty="0" smtClean="0"/>
              <a:t>  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sz="1800" dirty="0" smtClean="0"/>
              <a:t>Что оценивает эксперт</a:t>
            </a:r>
          </a:p>
          <a:p>
            <a:pPr eaLnBrk="1" hangingPunct="1">
              <a:defRPr/>
            </a:pPr>
            <a:r>
              <a:rPr lang="ru-RU" sz="1800" b="0" dirty="0" smtClean="0">
                <a:cs typeface="Times New Roman" pitchFamily="18" charset="0"/>
              </a:rPr>
              <a:t>опыт и результаты  Инициатора  по коммерциализации НИОКР</a:t>
            </a:r>
          </a:p>
          <a:p>
            <a:pPr eaLnBrk="1" hangingPunct="1">
              <a:defRPr/>
            </a:pPr>
            <a:r>
              <a:rPr lang="ru-RU" sz="1800" b="0" dirty="0" smtClean="0">
                <a:cs typeface="Times New Roman" pitchFamily="18" charset="0"/>
              </a:rPr>
              <a:t>объем инновационной продукции, выполняемых работ и оказываемых услуг в общем объеме продукции Инициатора</a:t>
            </a:r>
          </a:p>
          <a:p>
            <a:pPr eaLnBrk="1" hangingPunct="1">
              <a:defRPr/>
            </a:pPr>
            <a:r>
              <a:rPr lang="ru-RU" sz="1800" b="0" dirty="0" smtClean="0">
                <a:cs typeface="Times New Roman" pitchFamily="18" charset="0"/>
              </a:rPr>
              <a:t>повышение экономических показателей Инициатора, полученные за счет коммерциализации иных НИОКР</a:t>
            </a:r>
            <a:endParaRPr lang="ru-RU" sz="2000" b="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3346450" y="1412875"/>
            <a:ext cx="6049963" cy="1470025"/>
          </a:xfrm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ru-RU" altLang="ru-RU" sz="1600" smtClean="0">
                <a:solidFill>
                  <a:schemeClr val="tx1"/>
                </a:solidFill>
              </a:rPr>
              <a:t/>
            </a:r>
            <a:br>
              <a:rPr lang="ru-RU" altLang="ru-RU" sz="1600" smtClean="0">
                <a:solidFill>
                  <a:schemeClr val="tx1"/>
                </a:solidFill>
              </a:rPr>
            </a:br>
            <a:r>
              <a:rPr lang="ru-RU" altLang="ru-RU" sz="3200" smtClean="0"/>
              <a:t>Контактная информация</a:t>
            </a:r>
            <a:endParaRPr lang="en-US" altLang="ru-RU" sz="320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878263" y="2781300"/>
            <a:ext cx="5151437" cy="23764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Офис в Москве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125009,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Глинищевский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пер., д.3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Тел.: +7 495 692-91-90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+7 495 692-95-52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     +7 916-620-72-58 (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м.)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E-mail: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mitr0772@mail.ru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endParaRPr lang="ru-RU" b="1" dirty="0" smtClean="0">
              <a:solidFill>
                <a:srgbClr val="428BB9">
                  <a:lumMod val="50000"/>
                </a:srgbClr>
              </a:solidFill>
            </a:endParaRPr>
          </a:p>
          <a:p>
            <a:pPr algn="l" eaLnBrk="1" hangingPunct="1">
              <a:defRPr/>
            </a:pPr>
            <a:r>
              <a:rPr lang="ru-RU" b="1" dirty="0" smtClean="0">
                <a:solidFill>
                  <a:srgbClr val="428BB9">
                    <a:lumMod val="50000"/>
                  </a:srgbClr>
                </a:solidFill>
              </a:rPr>
              <a:t>Митрофанов</a:t>
            </a:r>
            <a:r>
              <a:rPr lang="en-US" b="1" dirty="0" smtClean="0">
                <a:solidFill>
                  <a:srgbClr val="428BB9">
                    <a:lumMod val="50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428BB9">
                    <a:lumMod val="50000"/>
                  </a:srgbClr>
                </a:solidFill>
              </a:rPr>
              <a:t>Александр Сергеевич</a:t>
            </a:r>
            <a:endParaRPr lang="ru-RU" b="1" dirty="0">
              <a:solidFill>
                <a:srgbClr val="428BB9">
                  <a:lumMod val="50000"/>
                </a:srgbClr>
              </a:solidFill>
            </a:endParaRPr>
          </a:p>
          <a:p>
            <a:pPr algn="l" eaLnBrk="1" hangingPunct="1">
              <a:defRPr/>
            </a:pPr>
            <a:r>
              <a:rPr lang="ru-RU" sz="1600" i="1" dirty="0">
                <a:solidFill>
                  <a:srgbClr val="428BB9">
                    <a:lumMod val="50000"/>
                  </a:srgbClr>
                </a:solidFill>
              </a:rPr>
              <a:t>Заместитель Генерального директора </a:t>
            </a:r>
          </a:p>
          <a:p>
            <a:pPr algn="l" eaLnBrk="1" hangingPunct="1">
              <a:defRPr/>
            </a:pPr>
            <a:endParaRPr lang="ru-RU" dirty="0"/>
          </a:p>
        </p:txBody>
      </p:sp>
      <p:pic>
        <p:nvPicPr>
          <p:cNvPr id="146436" name="Picture 62" descr="http://www.misis.ru/Portals/0/Documents/Press/2013/Events/fasie_ru.0E0C2FDE5CF54A2BB62096EEE49033B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797550"/>
            <a:ext cx="21415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economia-abruzzo_corsi-di-formazione-per-gli-imprenditori-dell-aqui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8183" y="2104845"/>
            <a:ext cx="1440000" cy="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obi-kredileri-107-milyar-liraya-ulasti-620x3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163" y="4305300"/>
            <a:ext cx="1439862" cy="914400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eatured-img-high-rez.jp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64136" y="3217651"/>
            <a:ext cx="1429562" cy="923028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1"/>
          <p:cNvSpPr txBox="1">
            <a:spLocks noChangeArrowheads="1"/>
          </p:cNvSpPr>
          <p:nvPr/>
        </p:nvSpPr>
        <p:spPr bwMode="gray">
          <a:xfrm>
            <a:off x="2411413" y="303213"/>
            <a:ext cx="65166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99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600" b="1" kern="0" dirty="0">
                <a:solidFill>
                  <a:srgbClr val="30311D"/>
                </a:solidFill>
                <a:latin typeface="Arial"/>
              </a:rPr>
              <a:t/>
            </a:r>
            <a:br>
              <a:rPr lang="ru-RU" sz="1600" b="1" kern="0" dirty="0">
                <a:solidFill>
                  <a:srgbClr val="30311D"/>
                </a:solidFill>
                <a:latin typeface="Arial"/>
              </a:rPr>
            </a:br>
            <a:r>
              <a:rPr lang="ru-RU" sz="4400" b="1" kern="0" dirty="0">
                <a:solidFill>
                  <a:srgbClr val="C00000"/>
                </a:solidFill>
                <a:latin typeface="Arial"/>
              </a:rPr>
              <a:t>Спасибо за внимание!</a:t>
            </a:r>
            <a:endParaRPr lang="en-US" sz="4400" b="1" kern="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1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273925" cy="508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«Кооперация». </a:t>
            </a:r>
            <a:br>
              <a:rPr lang="ru-RU" altLang="ru-RU" sz="3200" smtClean="0"/>
            </a:br>
            <a:r>
              <a:rPr lang="ru-RU" altLang="ru-RU" sz="3200" smtClean="0"/>
              <a:t>Общие положения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8245475" cy="41052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2800" u="sng" dirty="0" smtClean="0"/>
              <a:t>Цель</a:t>
            </a:r>
            <a:r>
              <a:rPr lang="ru-RU" sz="2400" dirty="0" smtClean="0"/>
              <a:t> – 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ru-RU" sz="2400" dirty="0"/>
              <a:t>    установление </a:t>
            </a:r>
            <a:r>
              <a:rPr lang="ru-RU" sz="2400" dirty="0" smtClean="0"/>
              <a:t>кооперационных </a:t>
            </a:r>
            <a:r>
              <a:rPr lang="ru-RU" sz="2400"/>
              <a:t>связей </a:t>
            </a:r>
            <a:r>
              <a:rPr lang="ru-RU" sz="2400" smtClean="0"/>
              <a:t>                        МИП </a:t>
            </a:r>
            <a:r>
              <a:rPr lang="ru-RU" sz="2400" dirty="0"/>
              <a:t>с субъектами </a:t>
            </a:r>
            <a:r>
              <a:rPr lang="ru-RU" sz="2400" dirty="0" smtClean="0"/>
              <a:t>крупного и среднего предпринимательства, обеспечение </a:t>
            </a:r>
            <a:r>
              <a:rPr lang="ru-RU" sz="2400" dirty="0"/>
              <a:t>ускоренного развития МИП за счет </a:t>
            </a:r>
            <a:r>
              <a:rPr lang="ru-RU" sz="2400" dirty="0" smtClean="0"/>
              <a:t>гарантированного </a:t>
            </a:r>
            <a:r>
              <a:rPr lang="ru-RU" sz="2400" dirty="0"/>
              <a:t>заказа на </a:t>
            </a:r>
            <a:r>
              <a:rPr lang="ru-RU" sz="2400" dirty="0" smtClean="0"/>
              <a:t>создаваемую </a:t>
            </a:r>
            <a:r>
              <a:rPr lang="ru-RU" sz="2400" dirty="0"/>
              <a:t>в результате выполнения </a:t>
            </a:r>
            <a:r>
              <a:rPr lang="ru-RU" sz="2400" dirty="0" smtClean="0"/>
              <a:t>НИОКР продукцию, встраивание </a:t>
            </a:r>
            <a:r>
              <a:rPr lang="ru-RU" sz="2400" dirty="0"/>
              <a:t>МИП с </a:t>
            </a:r>
            <a:r>
              <a:rPr lang="ru-RU" sz="2400"/>
              <a:t>новой </a:t>
            </a:r>
            <a:r>
              <a:rPr lang="ru-RU" sz="2400" smtClean="0"/>
              <a:t>продукцией в </a:t>
            </a:r>
            <a:r>
              <a:rPr lang="ru-RU" sz="2400" dirty="0"/>
              <a:t>цепочку поставщиков </a:t>
            </a:r>
            <a:r>
              <a:rPr lang="ru-RU" sz="2400" dirty="0" smtClean="0"/>
              <a:t>Инициатора</a:t>
            </a:r>
            <a:endParaRPr lang="ru-RU" sz="240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                                                         </a:t>
            </a:r>
          </a:p>
          <a:p>
            <a:pPr algn="r"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947738" y="1125538"/>
            <a:ext cx="8016875" cy="5543550"/>
          </a:xfrm>
          <a:prstGeom prst="roundRect">
            <a:avLst/>
          </a:prstGeom>
          <a:pattFill prst="lt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476375" y="1700213"/>
            <a:ext cx="7056438" cy="46815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30311D"/>
              </a:solidFill>
              <a:latin typeface="+mn-lt"/>
            </a:endParaRPr>
          </a:p>
        </p:txBody>
      </p:sp>
      <p:sp>
        <p:nvSpPr>
          <p:cNvPr id="142340" name="Заголовок 1"/>
          <p:cNvSpPr>
            <a:spLocks noGrp="1"/>
          </p:cNvSpPr>
          <p:nvPr>
            <p:ph type="title"/>
          </p:nvPr>
        </p:nvSpPr>
        <p:spPr>
          <a:xfrm>
            <a:off x="947738" y="195263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Механизм взаимодействия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80826" y="1700808"/>
          <a:ext cx="5843089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2342" name="TextBox 1"/>
          <p:cNvSpPr txBox="1">
            <a:spLocks noChangeArrowheads="1"/>
          </p:cNvSpPr>
          <p:nvPr/>
        </p:nvSpPr>
        <p:spPr bwMode="auto">
          <a:xfrm>
            <a:off x="3492500" y="5516563"/>
            <a:ext cx="140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>
                <a:solidFill>
                  <a:srgbClr val="31688B"/>
                </a:solidFill>
              </a:rPr>
              <a:t>Средства гранта</a:t>
            </a:r>
          </a:p>
        </p:txBody>
      </p:sp>
      <p:sp>
        <p:nvSpPr>
          <p:cNvPr id="142343" name="TextBox 2"/>
          <p:cNvSpPr txBox="1">
            <a:spLocks noChangeArrowheads="1"/>
          </p:cNvSpPr>
          <p:nvPr/>
        </p:nvSpPr>
        <p:spPr bwMode="auto">
          <a:xfrm>
            <a:off x="5848350" y="2205038"/>
            <a:ext cx="2611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21455D"/>
                </a:solidFill>
              </a:rPr>
              <a:t>Соинвестирование</a:t>
            </a:r>
          </a:p>
        </p:txBody>
      </p:sp>
      <p:sp>
        <p:nvSpPr>
          <p:cNvPr id="142344" name="TextBox 3"/>
          <p:cNvSpPr txBox="1">
            <a:spLocks noChangeArrowheads="1"/>
          </p:cNvSpPr>
          <p:nvPr/>
        </p:nvSpPr>
        <p:spPr bwMode="auto">
          <a:xfrm>
            <a:off x="971550" y="3357563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b="1">
                <a:solidFill>
                  <a:srgbClr val="21455D"/>
                </a:solidFill>
              </a:rPr>
              <a:t>Результаты НИОКР</a:t>
            </a:r>
          </a:p>
        </p:txBody>
      </p:sp>
      <p:sp>
        <p:nvSpPr>
          <p:cNvPr id="142345" name="TextBox 7"/>
          <p:cNvSpPr txBox="1">
            <a:spLocks noChangeArrowheads="1"/>
          </p:cNvSpPr>
          <p:nvPr/>
        </p:nvSpPr>
        <p:spPr bwMode="auto">
          <a:xfrm rot="-1331001">
            <a:off x="1595438" y="2168525"/>
            <a:ext cx="2303462" cy="708025"/>
          </a:xfrm>
          <a:prstGeom prst="rect">
            <a:avLst/>
          </a:prstGeom>
          <a:noFill/>
          <a:ln w="9525">
            <a:solidFill>
              <a:srgbClr val="C0000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rgbClr val="C00000"/>
                </a:solidFill>
              </a:rPr>
              <a:t>ПРОГРАММА</a:t>
            </a:r>
          </a:p>
          <a:p>
            <a:pPr eaLnBrk="1" hangingPunct="1"/>
            <a:r>
              <a:rPr lang="ru-RU" altLang="ru-RU" sz="2000" b="1">
                <a:solidFill>
                  <a:srgbClr val="C00000"/>
                </a:solidFill>
              </a:rPr>
              <a:t>«КООПЕРАЦИЯ»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1196752"/>
            <a:ext cx="8316416" cy="52322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428BB9">
                    <a:lumMod val="75000"/>
                  </a:srgbClr>
                </a:solidFill>
                <a:latin typeface="Arial Narrow" panose="020B0606020202030204" pitchFamily="34" charset="0"/>
              </a:rPr>
              <a:t>Зона взаимодействия крупного и малого бизнеса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4251</Words>
  <Application>Microsoft Office PowerPoint</Application>
  <PresentationFormat>Экран (4:3)</PresentationFormat>
  <Paragraphs>703</Paragraphs>
  <Slides>72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95" baseType="lpstr">
      <vt:lpstr>Arial</vt:lpstr>
      <vt:lpstr>Arial Narrow</vt:lpstr>
      <vt:lpstr>Calibri</vt:lpstr>
      <vt:lpstr>Courier New</vt:lpstr>
      <vt:lpstr>Times New Roman</vt:lpstr>
      <vt:lpstr>Wingdings</vt:lpstr>
      <vt:lpstr>437TGp_bizpeople_light_ani</vt:lpstr>
      <vt:lpstr>1_437TGp_bizpeople_light_ani</vt:lpstr>
      <vt:lpstr>2_437TGp_bizpeople_light_ani</vt:lpstr>
      <vt:lpstr>3_437TGp_bizpeople_light_ani</vt:lpstr>
      <vt:lpstr>4_437TGp_bizpeople_light_ani</vt:lpstr>
      <vt:lpstr>6_437TGp_bizpeople_light_ani</vt:lpstr>
      <vt:lpstr>5_437TGp_bizpeople_light_ani</vt:lpstr>
      <vt:lpstr>7_437TGp_bizpeople_light_ani</vt:lpstr>
      <vt:lpstr>8_437TGp_bizpeople_light_ani</vt:lpstr>
      <vt:lpstr>11_437TGp_bizpeople_light_ani</vt:lpstr>
      <vt:lpstr>9_437TGp_bizpeople_light_ani</vt:lpstr>
      <vt:lpstr>10_437TGp_bizpeople_light_ani</vt:lpstr>
      <vt:lpstr>12_437TGp_bizpeople_light_ani</vt:lpstr>
      <vt:lpstr>13_437TGp_bizpeople_light_ani</vt:lpstr>
      <vt:lpstr>14_437TGp_bizpeople_light_ani</vt:lpstr>
      <vt:lpstr>15_437TGp_bizpeople_light_ani</vt:lpstr>
      <vt:lpstr>Chart</vt:lpstr>
      <vt:lpstr>                Союз инновационно-технологических центров России                   при поддержке Фонда содействия развитию МФП НТС          Программа «Кооперация»               как эффективный           инструмент поддержки             малого наукоемкого                         бизнеса  </vt:lpstr>
      <vt:lpstr>Программа «Кооперация» -  кто курирует программу   </vt:lpstr>
      <vt:lpstr>Программа «Кооперация» -  кто курирует программу   </vt:lpstr>
      <vt:lpstr>Программа «Кооперация» - что это такое? </vt:lpstr>
      <vt:lpstr>Варианты взаимодействия с крупным предприятием</vt:lpstr>
      <vt:lpstr>Помехи для взаимодействия</vt:lpstr>
      <vt:lpstr>Программа «Кооперация».  Общие положения </vt:lpstr>
      <vt:lpstr>Программа «Кооперация».  Общие положения </vt:lpstr>
      <vt:lpstr>Механизм взаимодействия</vt:lpstr>
      <vt:lpstr>Инициаторы – кто они? </vt:lpstr>
      <vt:lpstr>Программа «Кооперация».  Общие положения </vt:lpstr>
      <vt:lpstr>Мотивация участников </vt:lpstr>
      <vt:lpstr>Программа «Кооперация».  Общие положения </vt:lpstr>
      <vt:lpstr>Программа «Кооперация».  Направления  реализации</vt:lpstr>
      <vt:lpstr>Программа «Кооперация».  Этапы  реализации</vt:lpstr>
      <vt:lpstr>Понятие «проект»</vt:lpstr>
      <vt:lpstr>Процедура отбора </vt:lpstr>
      <vt:lpstr>Программа «Кооперация».  Обязательства участников</vt:lpstr>
      <vt:lpstr>Программа «Кооперация».  Обязательства участников</vt:lpstr>
      <vt:lpstr>Характеристика Инициатора</vt:lpstr>
      <vt:lpstr>Участие Инициаторов</vt:lpstr>
      <vt:lpstr>Заявки по тематикам  программы</vt:lpstr>
      <vt:lpstr>Программа «Кооперация». Текущие итоги</vt:lpstr>
      <vt:lpstr>Программа «Кооперация». Текущие итоги</vt:lpstr>
      <vt:lpstr>Презентация PowerPoint</vt:lpstr>
      <vt:lpstr>Что дальше?</vt:lpstr>
      <vt:lpstr>  В заявку включены:</vt:lpstr>
      <vt:lpstr>Требования к Инициатору</vt:lpstr>
      <vt:lpstr>Комментарий к внебюджету</vt:lpstr>
      <vt:lpstr>Требования к Инициатору</vt:lpstr>
      <vt:lpstr>Требования к Инициатору</vt:lpstr>
      <vt:lpstr>Требования к Инициатору</vt:lpstr>
      <vt:lpstr>Инициатор – МИП: расчеты</vt:lpstr>
      <vt:lpstr>Недочеты по форме</vt:lpstr>
      <vt:lpstr>Недочеты по форме </vt:lpstr>
      <vt:lpstr>Техзадание – основа будущего конкурсного лота </vt:lpstr>
      <vt:lpstr>Техзадание – основа будущего конкурсного лота </vt:lpstr>
      <vt:lpstr>Информация к оценке</vt:lpstr>
      <vt:lpstr>Научная новизна </vt:lpstr>
      <vt:lpstr>Научная новизна (ИТ) </vt:lpstr>
      <vt:lpstr>Научная новизна (примеры) </vt:lpstr>
      <vt:lpstr>Научная новизна (примеры) </vt:lpstr>
      <vt:lpstr>Сравнение с аналогами</vt:lpstr>
      <vt:lpstr>Необходимость НИОКР</vt:lpstr>
      <vt:lpstr>Презентация PowerPoint</vt:lpstr>
      <vt:lpstr>Интеллектуальная  собственность</vt:lpstr>
      <vt:lpstr>Интеллектуальная  собственность</vt:lpstr>
      <vt:lpstr>«Ноу-хау» как инструмент ИС</vt:lpstr>
      <vt:lpstr>Интеллектуальная  собственность</vt:lpstr>
      <vt:lpstr>Проблемы интеллектуальной  собственности (примеры) </vt:lpstr>
      <vt:lpstr>Проблемы интеллектуальной  собственности (дополнение) </vt:lpstr>
      <vt:lpstr>Технические характеристики</vt:lpstr>
      <vt:lpstr>Технические характеристики                                       (примеры) </vt:lpstr>
      <vt:lpstr>Технические характеристики                                       (примеры) </vt:lpstr>
      <vt:lpstr>Задел по проекту</vt:lpstr>
      <vt:lpstr>Задел по проекту (примеры) </vt:lpstr>
      <vt:lpstr>Задел по проекту (примеры) </vt:lpstr>
      <vt:lpstr>Перспективность   коммерческой реализации  </vt:lpstr>
      <vt:lpstr>Перспективность   реализации (примеры) </vt:lpstr>
      <vt:lpstr>Перспективность   реализации (примеры) </vt:lpstr>
      <vt:lpstr> </vt:lpstr>
      <vt:lpstr>Перспективность   коммерческой реализации  </vt:lpstr>
      <vt:lpstr>Перспективность   реализации (примеры) </vt:lpstr>
      <vt:lpstr>Перспективность   коммерческой реализации  </vt:lpstr>
      <vt:lpstr>Перспективность   коммерческой реализации </vt:lpstr>
      <vt:lpstr>Перспективность   коммерческой реализации </vt:lpstr>
      <vt:lpstr>Перспективность   коммерческой реализации </vt:lpstr>
      <vt:lpstr>Перспективность   реализации (примеры) </vt:lpstr>
      <vt:lpstr>Перспективность   коммерческой реализации   </vt:lpstr>
      <vt:lpstr>Перспективность   коммерческой реализации </vt:lpstr>
      <vt:lpstr> Наличие и квалификация                трудовых ресурсов   </vt:lpstr>
      <vt:lpstr> Контактная информация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Andy</dc:creator>
  <cp:lastModifiedBy>Andy Yurievich</cp:lastModifiedBy>
  <cp:revision>355</cp:revision>
  <dcterms:created xsi:type="dcterms:W3CDTF">2014-11-21T13:40:24Z</dcterms:created>
  <dcterms:modified xsi:type="dcterms:W3CDTF">2016-06-22T08:46:30Z</dcterms:modified>
</cp:coreProperties>
</file>